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74" r:id="rId5"/>
    <p:sldId id="275" r:id="rId6"/>
    <p:sldId id="276" r:id="rId7"/>
    <p:sldId id="259" r:id="rId8"/>
    <p:sldId id="260" r:id="rId9"/>
    <p:sldId id="262" r:id="rId10"/>
    <p:sldId id="263" r:id="rId11"/>
    <p:sldId id="265" r:id="rId12"/>
    <p:sldId id="266" r:id="rId13"/>
    <p:sldId id="267" r:id="rId14"/>
    <p:sldId id="268" r:id="rId15"/>
    <p:sldId id="270" r:id="rId16"/>
    <p:sldId id="269" r:id="rId17"/>
    <p:sldId id="271" r:id="rId18"/>
    <p:sldId id="277" r:id="rId19"/>
    <p:sldId id="278" r:id="rId20"/>
    <p:sldId id="279" r:id="rId21"/>
    <p:sldId id="272" r:id="rId22"/>
    <p:sldId id="273"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Twx419VJbFzd6eaIRBxVCfo5b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74" autoAdjust="0"/>
    <p:restoredTop sz="94660"/>
  </p:normalViewPr>
  <p:slideViewPr>
    <p:cSldViewPr snapToGrid="0">
      <p:cViewPr varScale="1">
        <p:scale>
          <a:sx n="61" d="100"/>
          <a:sy n="61" d="100"/>
        </p:scale>
        <p:origin x="78"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76b248f1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Body-size reduction is a ubiquitous response to global warming alongside changes in species phenology and distributions.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Using a food-chain model informed by empirical data, we found that temperature-size responses often increase community persistence by modifying consumer-resource size ratios and thereby altering interaction strengths and energetic efficiencies.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We predicted that the consequences of temperature-size responses are stronger in aquatic than in terrestrial ecosystems.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Considering the links between phenotypic plasticity, environmental drivers and species interactions is crucial to better predict global change impacts on ecosystem diversity and stability.</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6" name="Google Shape;126;gc76b248f1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Doprava bych nějakým puntíkem dal, že to je “climate change” agenda</a:t>
            </a:r>
            <a:endParaRPr/>
          </a:p>
        </p:txBody>
      </p:sp>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739bad8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c739bad8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LUKASI - mozna z toho outreache udelat 1 samost. slide jen s takovymi obrazky, vcetne “Ciza v televizi”, at  to vypada jak jsme velkolepi? (coz jsme?)</a:t>
            </a:r>
            <a:endParaRPr/>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LUKASI - mozna z toho outreache udelat 1 samost. slide jen s takovymi obrazky, vcetne “Ciza v televizi”, at  to vypada jak jsme velkolepi? (coz jsme?)</a:t>
            </a:r>
            <a:endParaRPr/>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9554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LUKASI - mozna z toho outreache udelat 1 samost. slide jen s takovymi obrazky, vcetne “Ciza v televizi”, at  to vypada jak jsme velkolepi? (coz jsme?)</a:t>
            </a:r>
            <a:endParaRPr/>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03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LUKASI - mozna z toho outreache udelat 1 samost. slide jen s takovymi obrazky, vcetne “Ciza v televizi”, at  to vypada jak jsme velkolepi? (coz jsme?)</a:t>
            </a:r>
            <a:endParaRPr/>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553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025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730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4974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76b248f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Habitat complexity can affect community structure and dynamics through its effects on trophic interactions, which are expressed as consumer functional responses.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We quantified functional responses along a habitat complexity gradient from entirely unstructured to highly structured habitat in a freshwater system, using dragonfly larvae (</a:t>
            </a:r>
            <a:r>
              <a:rPr lang="cs-CZ" sz="1800" i="1">
                <a:solidFill>
                  <a:schemeClr val="dk1"/>
                </a:solidFill>
                <a:latin typeface="Calibri"/>
                <a:ea typeface="Calibri"/>
                <a:cs typeface="Calibri"/>
                <a:sym typeface="Calibri"/>
              </a:rPr>
              <a:t>Aeshna cyanea</a:t>
            </a:r>
            <a:r>
              <a:rPr lang="cs-CZ" sz="1800">
                <a:solidFill>
                  <a:schemeClr val="dk1"/>
                </a:solidFill>
                <a:latin typeface="Calibri"/>
                <a:ea typeface="Calibri"/>
                <a:cs typeface="Calibri"/>
                <a:sym typeface="Calibri"/>
              </a:rPr>
              <a:t>) preying on </a:t>
            </a:r>
            <a:r>
              <a:rPr lang="cs-CZ" sz="1800" i="1">
                <a:solidFill>
                  <a:schemeClr val="dk1"/>
                </a:solidFill>
                <a:latin typeface="Calibri"/>
                <a:ea typeface="Calibri"/>
                <a:cs typeface="Calibri"/>
                <a:sym typeface="Calibri"/>
              </a:rPr>
              <a:t>Chaoborus obscuripes</a:t>
            </a:r>
            <a:r>
              <a:rPr lang="cs-CZ" sz="1800">
                <a:solidFill>
                  <a:schemeClr val="dk1"/>
                </a:solidFill>
                <a:latin typeface="Calibri"/>
                <a:ea typeface="Calibri"/>
                <a:cs typeface="Calibri"/>
                <a:sym typeface="Calibri"/>
              </a:rPr>
              <a:t> larvae. </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AutoNum type="arabicPeriod"/>
            </a:pPr>
            <a:r>
              <a:rPr lang="cs-CZ" sz="1800">
                <a:solidFill>
                  <a:schemeClr val="dk1"/>
                </a:solidFill>
                <a:latin typeface="Calibri"/>
                <a:ea typeface="Calibri"/>
                <a:cs typeface="Calibri"/>
                <a:sym typeface="Calibri"/>
              </a:rPr>
              <a:t>We combined two different approaches – a population-level and a behavioural experiment– to show that the two key parameters of functional response (attack rate and handling time) change non-linearly along the habitat complexity gradient, and compared our results to previous studies.</a:t>
            </a:r>
            <a:endParaRPr sz="1400">
              <a:solidFill>
                <a:schemeClr val="dk1"/>
              </a:solidFill>
            </a:endParaRPr>
          </a:p>
          <a:p>
            <a:pPr marL="0" lvl="0" indent="0" algn="l" rtl="0">
              <a:spcBef>
                <a:spcPts val="0"/>
              </a:spcBef>
              <a:spcAft>
                <a:spcPts val="0"/>
              </a:spcAft>
              <a:buNone/>
            </a:pPr>
            <a:endParaRPr/>
          </a:p>
        </p:txBody>
      </p:sp>
      <p:sp>
        <p:nvSpPr>
          <p:cNvPr id="119" name="Google Shape;119;gc76b248f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17"/>
        <p:cNvGrpSpPr/>
        <p:nvPr/>
      </p:nvGrpSpPr>
      <p:grpSpPr>
        <a:xfrm>
          <a:off x="0" y="0"/>
          <a:ext cx="0" cy="0"/>
          <a:chOff x="0" y="0"/>
          <a:chExt cx="0" cy="0"/>
        </a:xfrm>
      </p:grpSpPr>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Jenom nadpis" type="titleOnly">
  <p:cSld name="TITLE_ONLY">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obsah" type="obj">
  <p:cSld name="OBJEC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tif"/></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19.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438274" y="2560638"/>
            <a:ext cx="9329737" cy="222567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2E75B5"/>
              </a:buClr>
              <a:buSzPct val="100000"/>
              <a:buFont typeface="Calibri"/>
              <a:buNone/>
            </a:pPr>
            <a:r>
              <a:rPr lang="cs-CZ" b="1">
                <a:solidFill>
                  <a:srgbClr val="2E75B5"/>
                </a:solidFill>
              </a:rPr>
              <a:t>Insect Biodiversity and Conservation Biology</a:t>
            </a:r>
            <a:br>
              <a:rPr lang="cs-CZ" b="1">
                <a:solidFill>
                  <a:srgbClr val="2E75B5"/>
                </a:solidFill>
              </a:rPr>
            </a:br>
            <a:r>
              <a:rPr lang="cs-CZ" b="1"/>
              <a:t/>
            </a:r>
            <a:br>
              <a:rPr lang="cs-CZ" b="1"/>
            </a:br>
            <a:endParaRPr b="1"/>
          </a:p>
        </p:txBody>
      </p:sp>
      <p:sp>
        <p:nvSpPr>
          <p:cNvPr id="85" name="Google Shape;85;p1"/>
          <p:cNvSpPr txBox="1">
            <a:spLocks noGrp="1"/>
          </p:cNvSpPr>
          <p:nvPr>
            <p:ph type="subTitle" idx="1"/>
          </p:nvPr>
        </p:nvSpPr>
        <p:spPr>
          <a:xfrm>
            <a:off x="1531142" y="4786313"/>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cs-CZ" sz="3200"/>
              <a:t>evaluation</a:t>
            </a:r>
            <a:br>
              <a:rPr lang="cs-CZ" sz="3200"/>
            </a:br>
            <a:r>
              <a:rPr lang="cs-CZ" sz="3200"/>
              <a:t/>
            </a:r>
            <a:br>
              <a:rPr lang="cs-CZ" sz="3200"/>
            </a:br>
            <a:r>
              <a:rPr lang="cs-CZ" sz="3200"/>
              <a:t>CAS 2015 – 2019</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c76b248f1e_0_12"/>
          <p:cNvSpPr/>
          <p:nvPr/>
        </p:nvSpPr>
        <p:spPr>
          <a:xfrm>
            <a:off x="0" y="1162750"/>
            <a:ext cx="12192000" cy="594600"/>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2900">
                <a:solidFill>
                  <a:srgbClr val="2E75B5"/>
                </a:solidFill>
                <a:latin typeface="Calibri"/>
                <a:ea typeface="Calibri"/>
                <a:cs typeface="Calibri"/>
                <a:sym typeface="Calibri"/>
              </a:rPr>
              <a:t>Insect Biodiversity &amp; Conservation Biology /</a:t>
            </a:r>
            <a:r>
              <a:rPr lang="cs-CZ" sz="2900"/>
              <a:t> </a:t>
            </a:r>
            <a:r>
              <a:rPr lang="cs-CZ" sz="2900" b="1">
                <a:solidFill>
                  <a:srgbClr val="2E75B5"/>
                </a:solidFill>
                <a:latin typeface="Calibri"/>
                <a:ea typeface="Calibri"/>
                <a:cs typeface="Calibri"/>
                <a:sym typeface="Calibri"/>
              </a:rPr>
              <a:t>Laboratory of Aquatic Insects</a:t>
            </a:r>
            <a:endParaRPr sz="2900" b="1">
              <a:solidFill>
                <a:srgbClr val="2E75B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gc76b248f1e_0_12"/>
          <p:cNvSpPr txBox="1"/>
          <p:nvPr/>
        </p:nvSpPr>
        <p:spPr>
          <a:xfrm>
            <a:off x="563200" y="2271825"/>
            <a:ext cx="7829100" cy="3894300"/>
          </a:xfrm>
          <a:prstGeom prst="rect">
            <a:avLst/>
          </a:prstGeom>
          <a:solidFill>
            <a:srgbClr val="D9D9D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2800" b="1" u="sng" dirty="0" err="1">
                <a:solidFill>
                  <a:srgbClr val="2E75B5"/>
                </a:solidFill>
                <a:latin typeface="Calibri"/>
                <a:ea typeface="Calibri"/>
                <a:cs typeface="Calibri"/>
                <a:sym typeface="Calibri"/>
              </a:rPr>
              <a:t>Sentis</a:t>
            </a:r>
            <a:r>
              <a:rPr lang="cs-CZ" sz="2800" b="1" u="sng" dirty="0">
                <a:solidFill>
                  <a:srgbClr val="2E75B5"/>
                </a:solidFill>
                <a:latin typeface="Calibri"/>
                <a:ea typeface="Calibri"/>
                <a:cs typeface="Calibri"/>
                <a:sym typeface="Calibri"/>
              </a:rPr>
              <a:t> A</a:t>
            </a:r>
            <a:r>
              <a:rPr lang="cs-CZ" sz="2800" b="1" dirty="0">
                <a:solidFill>
                  <a:srgbClr val="2E75B5"/>
                </a:solidFill>
                <a:latin typeface="Calibri"/>
                <a:ea typeface="Calibri"/>
                <a:cs typeface="Calibri"/>
                <a:sym typeface="Calibri"/>
              </a:rPr>
              <a:t>, </a:t>
            </a:r>
            <a:r>
              <a:rPr lang="cs-CZ" sz="2800" b="1" dirty="0" err="1">
                <a:solidFill>
                  <a:srgbClr val="2E75B5"/>
                </a:solidFill>
                <a:latin typeface="Calibri"/>
                <a:ea typeface="Calibri"/>
                <a:cs typeface="Calibri"/>
                <a:sym typeface="Calibri"/>
              </a:rPr>
              <a:t>Binzer</a:t>
            </a:r>
            <a:r>
              <a:rPr lang="cs-CZ" sz="2800" b="1" dirty="0">
                <a:solidFill>
                  <a:srgbClr val="2E75B5"/>
                </a:solidFill>
                <a:latin typeface="Calibri"/>
                <a:ea typeface="Calibri"/>
                <a:cs typeface="Calibri"/>
                <a:sym typeface="Calibri"/>
              </a:rPr>
              <a:t> A, </a:t>
            </a:r>
            <a:r>
              <a:rPr lang="cs-CZ" sz="2800" b="1" u="sng" dirty="0">
                <a:solidFill>
                  <a:srgbClr val="2E75B5"/>
                </a:solidFill>
                <a:latin typeface="Calibri"/>
                <a:ea typeface="Calibri"/>
                <a:cs typeface="Calibri"/>
                <a:sym typeface="Calibri"/>
              </a:rPr>
              <a:t>Boukal DS</a:t>
            </a:r>
            <a:r>
              <a:rPr lang="cs-CZ" sz="2800" b="1" dirty="0">
                <a:solidFill>
                  <a:srgbClr val="2E75B5"/>
                </a:solidFill>
                <a:latin typeface="Calibri"/>
                <a:ea typeface="Calibri"/>
                <a:cs typeface="Calibri"/>
                <a:sym typeface="Calibri"/>
              </a:rPr>
              <a:t> (2017) </a:t>
            </a:r>
            <a:r>
              <a:rPr lang="cs-CZ" sz="2800" b="1" dirty="0" err="1">
                <a:solidFill>
                  <a:srgbClr val="2E75B5"/>
                </a:solidFill>
                <a:latin typeface="Calibri"/>
                <a:ea typeface="Calibri"/>
                <a:cs typeface="Calibri"/>
                <a:sym typeface="Calibri"/>
              </a:rPr>
              <a:t>Ecology</a:t>
            </a:r>
            <a:r>
              <a:rPr lang="cs-CZ" sz="2800" b="1" dirty="0">
                <a:solidFill>
                  <a:srgbClr val="2E75B5"/>
                </a:solidFill>
                <a:latin typeface="Calibri"/>
                <a:ea typeface="Calibri"/>
                <a:cs typeface="Calibri"/>
                <a:sym typeface="Calibri"/>
              </a:rPr>
              <a:t> </a:t>
            </a:r>
            <a:r>
              <a:rPr lang="cs-CZ" sz="2800" b="1" dirty="0" err="1">
                <a:solidFill>
                  <a:srgbClr val="2E75B5"/>
                </a:solidFill>
                <a:latin typeface="Calibri"/>
                <a:ea typeface="Calibri"/>
                <a:cs typeface="Calibri"/>
                <a:sym typeface="Calibri"/>
              </a:rPr>
              <a:t>Letters</a:t>
            </a:r>
            <a:r>
              <a:rPr lang="cs-CZ" sz="2800" b="1" dirty="0">
                <a:solidFill>
                  <a:srgbClr val="2E75B5"/>
                </a:solidFill>
                <a:latin typeface="Calibri"/>
                <a:ea typeface="Calibri"/>
                <a:cs typeface="Calibri"/>
                <a:sym typeface="Calibri"/>
              </a:rPr>
              <a:t>:</a:t>
            </a:r>
            <a:endParaRPr sz="2000" b="1" dirty="0">
              <a:solidFill>
                <a:srgbClr val="2E75B5"/>
              </a:solidFill>
              <a:latin typeface="Calibri"/>
              <a:ea typeface="Calibri"/>
              <a:cs typeface="Calibri"/>
              <a:sym typeface="Calibri"/>
            </a:endParaRPr>
          </a:p>
          <a:p>
            <a:pPr marL="0" lvl="0" indent="0" algn="l" rtl="0">
              <a:spcBef>
                <a:spcPts val="0"/>
              </a:spcBef>
              <a:spcAft>
                <a:spcPts val="0"/>
              </a:spcAft>
              <a:buNone/>
            </a:pPr>
            <a:r>
              <a:rPr lang="cs-CZ" sz="2800" b="1" dirty="0" err="1">
                <a:latin typeface="Calibri"/>
                <a:ea typeface="Calibri"/>
                <a:cs typeface="Calibri"/>
                <a:sym typeface="Calibri"/>
              </a:rPr>
              <a:t>Temperature-size</a:t>
            </a:r>
            <a:r>
              <a:rPr lang="cs-CZ" sz="2800" b="1" dirty="0">
                <a:latin typeface="Calibri"/>
                <a:ea typeface="Calibri"/>
                <a:cs typeface="Calibri"/>
                <a:sym typeface="Calibri"/>
              </a:rPr>
              <a:t> </a:t>
            </a:r>
            <a:r>
              <a:rPr lang="cs-CZ" sz="2800" b="1" dirty="0" err="1">
                <a:latin typeface="Calibri"/>
                <a:ea typeface="Calibri"/>
                <a:cs typeface="Calibri"/>
                <a:sym typeface="Calibri"/>
              </a:rPr>
              <a:t>responses</a:t>
            </a:r>
            <a:r>
              <a:rPr lang="cs-CZ" sz="2800" b="1" dirty="0">
                <a:latin typeface="Calibri"/>
                <a:ea typeface="Calibri"/>
                <a:cs typeface="Calibri"/>
                <a:sym typeface="Calibri"/>
              </a:rPr>
              <a:t> alter food </a:t>
            </a:r>
            <a:r>
              <a:rPr lang="cs-CZ" sz="2800" b="1" dirty="0" err="1">
                <a:latin typeface="Calibri"/>
                <a:ea typeface="Calibri"/>
                <a:cs typeface="Calibri"/>
                <a:sym typeface="Calibri"/>
              </a:rPr>
              <a:t>chain</a:t>
            </a:r>
            <a:r>
              <a:rPr lang="cs-CZ" sz="2800" b="1" dirty="0">
                <a:latin typeface="Calibri"/>
                <a:ea typeface="Calibri"/>
                <a:cs typeface="Calibri"/>
                <a:sym typeface="Calibri"/>
              </a:rPr>
              <a:t> persistence </a:t>
            </a:r>
            <a:r>
              <a:rPr lang="cs-CZ" sz="2800" b="1" dirty="0" err="1">
                <a:latin typeface="Calibri"/>
                <a:ea typeface="Calibri"/>
                <a:cs typeface="Calibri"/>
                <a:sym typeface="Calibri"/>
              </a:rPr>
              <a:t>across</a:t>
            </a:r>
            <a:r>
              <a:rPr lang="cs-CZ" sz="2800" b="1" dirty="0">
                <a:latin typeface="Calibri"/>
                <a:ea typeface="Calibri"/>
                <a:cs typeface="Calibri"/>
                <a:sym typeface="Calibri"/>
              </a:rPr>
              <a:t> </a:t>
            </a:r>
            <a:r>
              <a:rPr lang="cs-CZ" sz="2800" b="1" dirty="0" err="1">
                <a:latin typeface="Calibri"/>
                <a:ea typeface="Calibri"/>
                <a:cs typeface="Calibri"/>
                <a:sym typeface="Calibri"/>
              </a:rPr>
              <a:t>environmental</a:t>
            </a:r>
            <a:r>
              <a:rPr lang="cs-CZ" sz="2800" b="1" dirty="0">
                <a:latin typeface="Calibri"/>
                <a:ea typeface="Calibri"/>
                <a:cs typeface="Calibri"/>
                <a:sym typeface="Calibri"/>
              </a:rPr>
              <a:t> </a:t>
            </a:r>
            <a:r>
              <a:rPr lang="cs-CZ" sz="2800" b="1" dirty="0" err="1">
                <a:latin typeface="Calibri"/>
                <a:ea typeface="Calibri"/>
                <a:cs typeface="Calibri"/>
                <a:sym typeface="Calibri"/>
              </a:rPr>
              <a:t>gradients</a:t>
            </a:r>
            <a:endParaRPr sz="2800" b="1" dirty="0">
              <a:latin typeface="Calibri"/>
              <a:ea typeface="Calibri"/>
              <a:cs typeface="Calibri"/>
              <a:sym typeface="Calibri"/>
            </a:endParaRPr>
          </a:p>
          <a:p>
            <a:pPr marL="0" lvl="0" indent="0" algn="l" rtl="0">
              <a:spcBef>
                <a:spcPts val="0"/>
              </a:spcBef>
              <a:spcAft>
                <a:spcPts val="0"/>
              </a:spcAft>
              <a:buNone/>
            </a:pPr>
            <a:endParaRPr sz="2800" b="1" dirty="0">
              <a:latin typeface="Calibri"/>
              <a:ea typeface="Calibri"/>
              <a:cs typeface="Calibri"/>
              <a:sym typeface="Calibri"/>
            </a:endParaRPr>
          </a:p>
          <a:p>
            <a:pPr marL="0" lvl="0" indent="0" algn="l" rtl="0">
              <a:spcBef>
                <a:spcPts val="0"/>
              </a:spcBef>
              <a:spcAft>
                <a:spcPts val="0"/>
              </a:spcAft>
              <a:buNone/>
            </a:pPr>
            <a:r>
              <a:rPr lang="cs-CZ" sz="2700" dirty="0" err="1">
                <a:latin typeface="Calibri"/>
                <a:ea typeface="Calibri"/>
                <a:cs typeface="Calibri"/>
                <a:sym typeface="Calibri"/>
              </a:rPr>
              <a:t>we</a:t>
            </a:r>
            <a:r>
              <a:rPr lang="cs-CZ" sz="2700" dirty="0">
                <a:latin typeface="Calibri"/>
                <a:ea typeface="Calibri"/>
                <a:cs typeface="Calibri"/>
                <a:sym typeface="Calibri"/>
              </a:rPr>
              <a:t> show </a:t>
            </a:r>
            <a:r>
              <a:rPr lang="cs-CZ" sz="2700" dirty="0" err="1">
                <a:latin typeface="Calibri"/>
                <a:ea typeface="Calibri"/>
                <a:cs typeface="Calibri"/>
                <a:sym typeface="Calibri"/>
              </a:rPr>
              <a:t>that</a:t>
            </a:r>
            <a:r>
              <a:rPr lang="cs-CZ" sz="2700" dirty="0">
                <a:latin typeface="Calibri"/>
                <a:ea typeface="Calibri"/>
                <a:cs typeface="Calibri"/>
                <a:sym typeface="Calibri"/>
              </a:rPr>
              <a:t> </a:t>
            </a:r>
            <a:r>
              <a:rPr lang="cs-CZ" sz="2700" dirty="0" err="1">
                <a:latin typeface="Calibri"/>
                <a:ea typeface="Calibri"/>
                <a:cs typeface="Calibri"/>
                <a:sym typeface="Calibri"/>
              </a:rPr>
              <a:t>phenotypic</a:t>
            </a:r>
            <a:r>
              <a:rPr lang="cs-CZ" sz="2700" dirty="0">
                <a:latin typeface="Calibri"/>
                <a:ea typeface="Calibri"/>
                <a:cs typeface="Calibri"/>
                <a:sym typeface="Calibri"/>
              </a:rPr>
              <a:t> plasticity </a:t>
            </a:r>
            <a:r>
              <a:rPr lang="cs-CZ" sz="2700" dirty="0" err="1">
                <a:latin typeface="Calibri"/>
                <a:ea typeface="Calibri"/>
                <a:cs typeface="Calibri"/>
                <a:sym typeface="Calibri"/>
              </a:rPr>
              <a:t>plays</a:t>
            </a:r>
            <a:r>
              <a:rPr lang="cs-CZ" sz="2700" dirty="0">
                <a:latin typeface="Calibri"/>
                <a:ea typeface="Calibri"/>
                <a:cs typeface="Calibri"/>
                <a:sym typeface="Calibri"/>
              </a:rPr>
              <a:t> </a:t>
            </a:r>
            <a:r>
              <a:rPr lang="cs-CZ" sz="2700" dirty="0" err="1">
                <a:latin typeface="Calibri"/>
                <a:ea typeface="Calibri"/>
                <a:cs typeface="Calibri"/>
                <a:sym typeface="Calibri"/>
              </a:rPr>
              <a:t>important</a:t>
            </a:r>
            <a:r>
              <a:rPr lang="cs-CZ" sz="2700" dirty="0">
                <a:latin typeface="Calibri"/>
                <a:ea typeface="Calibri"/>
                <a:cs typeface="Calibri"/>
                <a:sym typeface="Calibri"/>
              </a:rPr>
              <a:t> role in </a:t>
            </a:r>
            <a:r>
              <a:rPr lang="cs-CZ" sz="2700" dirty="0" err="1">
                <a:latin typeface="Calibri"/>
                <a:ea typeface="Calibri"/>
                <a:cs typeface="Calibri"/>
                <a:sym typeface="Calibri"/>
              </a:rPr>
              <a:t>the</a:t>
            </a:r>
            <a:r>
              <a:rPr lang="cs-CZ" sz="2700" dirty="0">
                <a:latin typeface="Calibri"/>
                <a:ea typeface="Calibri"/>
                <a:cs typeface="Calibri"/>
                <a:sym typeface="Calibri"/>
              </a:rPr>
              <a:t> </a:t>
            </a:r>
            <a:r>
              <a:rPr lang="cs-CZ" sz="2700" dirty="0" err="1">
                <a:latin typeface="Calibri"/>
                <a:ea typeface="Calibri"/>
                <a:cs typeface="Calibri"/>
                <a:sym typeface="Calibri"/>
              </a:rPr>
              <a:t>effects</a:t>
            </a:r>
            <a:r>
              <a:rPr lang="cs-CZ" sz="2700" dirty="0">
                <a:latin typeface="Calibri"/>
                <a:ea typeface="Calibri"/>
                <a:cs typeface="Calibri"/>
                <a:sym typeface="Calibri"/>
              </a:rPr>
              <a:t> </a:t>
            </a:r>
            <a:r>
              <a:rPr lang="cs-CZ" sz="2700" dirty="0" err="1">
                <a:latin typeface="Calibri"/>
                <a:ea typeface="Calibri"/>
                <a:cs typeface="Calibri"/>
                <a:sym typeface="Calibri"/>
              </a:rPr>
              <a:t>of</a:t>
            </a:r>
            <a:r>
              <a:rPr lang="cs-CZ" sz="2700" dirty="0">
                <a:latin typeface="Calibri"/>
                <a:ea typeface="Calibri"/>
                <a:cs typeface="Calibri"/>
                <a:sym typeface="Calibri"/>
              </a:rPr>
              <a:t> </a:t>
            </a:r>
            <a:r>
              <a:rPr lang="cs-CZ" sz="2700" dirty="0" err="1">
                <a:latin typeface="Calibri"/>
                <a:ea typeface="Calibri"/>
                <a:cs typeface="Calibri"/>
                <a:sym typeface="Calibri"/>
              </a:rPr>
              <a:t>warming</a:t>
            </a:r>
            <a:r>
              <a:rPr lang="cs-CZ" sz="2700" dirty="0">
                <a:latin typeface="Calibri"/>
                <a:ea typeface="Calibri"/>
                <a:cs typeface="Calibri"/>
                <a:sym typeface="Calibri"/>
              </a:rPr>
              <a:t> </a:t>
            </a:r>
            <a:r>
              <a:rPr lang="cs-CZ" sz="2700" dirty="0" err="1">
                <a:latin typeface="Calibri"/>
                <a:ea typeface="Calibri"/>
                <a:cs typeface="Calibri"/>
                <a:sym typeface="Calibri"/>
              </a:rPr>
              <a:t>climate</a:t>
            </a:r>
            <a:r>
              <a:rPr lang="cs-CZ" sz="2700" dirty="0">
                <a:latin typeface="Calibri"/>
                <a:ea typeface="Calibri"/>
                <a:cs typeface="Calibri"/>
                <a:sym typeface="Calibri"/>
              </a:rPr>
              <a:t> on </a:t>
            </a:r>
            <a:r>
              <a:rPr lang="cs-CZ" sz="2700" dirty="0" err="1">
                <a:latin typeface="Calibri"/>
                <a:ea typeface="Calibri"/>
                <a:cs typeface="Calibri"/>
                <a:sym typeface="Calibri"/>
              </a:rPr>
              <a:t>communities</a:t>
            </a:r>
            <a:r>
              <a:rPr lang="cs-CZ" sz="2700" dirty="0">
                <a:latin typeface="Calibri"/>
                <a:ea typeface="Calibri"/>
                <a:cs typeface="Calibri"/>
                <a:sym typeface="Calibri"/>
              </a:rPr>
              <a:t> </a:t>
            </a:r>
            <a:br>
              <a:rPr lang="cs-CZ" sz="2700" dirty="0">
                <a:latin typeface="Calibri"/>
                <a:ea typeface="Calibri"/>
                <a:cs typeface="Calibri"/>
                <a:sym typeface="Calibri"/>
              </a:rPr>
            </a:br>
            <a:r>
              <a:rPr lang="cs-CZ" sz="2700" dirty="0">
                <a:latin typeface="Calibri"/>
                <a:ea typeface="Calibri"/>
                <a:cs typeface="Calibri"/>
                <a:sym typeface="Calibri"/>
              </a:rPr>
              <a:t>(food web model)</a:t>
            </a:r>
            <a:br>
              <a:rPr lang="cs-CZ" sz="2700" dirty="0">
                <a:latin typeface="Calibri"/>
                <a:ea typeface="Calibri"/>
                <a:cs typeface="Calibri"/>
                <a:sym typeface="Calibri"/>
              </a:rPr>
            </a:br>
            <a:endParaRPr sz="2700" dirty="0">
              <a:latin typeface="Calibri"/>
              <a:ea typeface="Calibri"/>
              <a:cs typeface="Calibri"/>
              <a:sym typeface="Calibri"/>
            </a:endParaRPr>
          </a:p>
          <a:p>
            <a:pPr marL="0" lvl="0" indent="0" algn="l" rtl="0">
              <a:spcBef>
                <a:spcPts val="0"/>
              </a:spcBef>
              <a:spcAft>
                <a:spcPts val="0"/>
              </a:spcAft>
              <a:buNone/>
            </a:pPr>
            <a:r>
              <a:rPr lang="cs-CZ" sz="2100" dirty="0" err="1">
                <a:latin typeface="Calibri"/>
                <a:ea typeface="Calibri"/>
                <a:cs typeface="Calibri"/>
                <a:sym typeface="Calibri"/>
              </a:rPr>
              <a:t>Figure</a:t>
            </a:r>
            <a:r>
              <a:rPr lang="cs-CZ" sz="2100" dirty="0">
                <a:latin typeface="Calibri"/>
                <a:ea typeface="Calibri"/>
                <a:cs typeface="Calibri"/>
                <a:sym typeface="Calibri"/>
              </a:rPr>
              <a:t> </a:t>
            </a:r>
            <a:r>
              <a:rPr lang="cs-CZ" sz="2100" dirty="0" err="1">
                <a:latin typeface="Calibri"/>
                <a:ea typeface="Calibri"/>
                <a:cs typeface="Calibri"/>
                <a:sym typeface="Calibri"/>
              </a:rPr>
              <a:t>from</a:t>
            </a:r>
            <a:r>
              <a:rPr lang="cs-CZ" sz="2100" dirty="0">
                <a:latin typeface="Calibri"/>
                <a:ea typeface="Calibri"/>
                <a:cs typeface="Calibri"/>
                <a:sym typeface="Calibri"/>
              </a:rPr>
              <a:t> Boukal et al. (2019) </a:t>
            </a:r>
            <a:r>
              <a:rPr lang="cs-CZ" sz="2100" dirty="0" err="1">
                <a:latin typeface="Calibri"/>
                <a:ea typeface="Calibri"/>
                <a:cs typeface="Calibri"/>
                <a:sym typeface="Calibri"/>
              </a:rPr>
              <a:t>Current</a:t>
            </a:r>
            <a:r>
              <a:rPr lang="cs-CZ" sz="2100" dirty="0">
                <a:latin typeface="Calibri"/>
                <a:ea typeface="Calibri"/>
                <a:cs typeface="Calibri"/>
                <a:sym typeface="Calibri"/>
              </a:rPr>
              <a:t> </a:t>
            </a:r>
            <a:r>
              <a:rPr lang="cs-CZ" sz="2100" dirty="0" err="1">
                <a:latin typeface="Calibri"/>
                <a:ea typeface="Calibri"/>
                <a:cs typeface="Calibri"/>
                <a:sym typeface="Calibri"/>
              </a:rPr>
              <a:t>Opinion</a:t>
            </a:r>
            <a:r>
              <a:rPr lang="cs-CZ" sz="2100" dirty="0">
                <a:latin typeface="Calibri"/>
                <a:ea typeface="Calibri"/>
                <a:cs typeface="Calibri"/>
                <a:sym typeface="Calibri"/>
              </a:rPr>
              <a:t> in </a:t>
            </a:r>
            <a:r>
              <a:rPr lang="cs-CZ" sz="2100" dirty="0" err="1">
                <a:latin typeface="Calibri"/>
                <a:ea typeface="Calibri"/>
                <a:cs typeface="Calibri"/>
                <a:sym typeface="Calibri"/>
              </a:rPr>
              <a:t>Insect</a:t>
            </a:r>
            <a:r>
              <a:rPr lang="cs-CZ" sz="2100" dirty="0">
                <a:latin typeface="Calibri"/>
                <a:ea typeface="Calibri"/>
                <a:cs typeface="Calibri"/>
                <a:sym typeface="Calibri"/>
              </a:rPr>
              <a:t> Science</a:t>
            </a:r>
            <a:endParaRPr sz="2100" dirty="0">
              <a:latin typeface="Calibri"/>
              <a:ea typeface="Calibri"/>
              <a:cs typeface="Calibri"/>
              <a:sym typeface="Calibri"/>
            </a:endParaRPr>
          </a:p>
        </p:txBody>
      </p:sp>
      <p:pic>
        <p:nvPicPr>
          <p:cNvPr id="130" name="Google Shape;130;gc76b248f1e_0_12"/>
          <p:cNvPicPr preferRelativeResize="0"/>
          <p:nvPr/>
        </p:nvPicPr>
        <p:blipFill>
          <a:blip r:embed="rId3">
            <a:alphaModFix/>
          </a:blip>
          <a:stretch>
            <a:fillRect/>
          </a:stretch>
        </p:blipFill>
        <p:spPr>
          <a:xfrm>
            <a:off x="8738200" y="1757350"/>
            <a:ext cx="2973236" cy="5100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9" name="Obrázek 8" descr="Obsah obrázku interiér, zavřít&#10;&#10;Popis byl vytvořen automaticky">
            <a:extLst>
              <a:ext uri="{FF2B5EF4-FFF2-40B4-BE49-F238E27FC236}">
                <a16:creationId xmlns:a16="http://schemas.microsoft.com/office/drawing/2014/main" id="{CEE425AD-623B-41FB-993C-C873E0B752FB}"/>
              </a:ext>
            </a:extLst>
          </p:cNvPr>
          <p:cNvPicPr>
            <a:picLocks noChangeAspect="1"/>
          </p:cNvPicPr>
          <p:nvPr/>
        </p:nvPicPr>
        <p:blipFill>
          <a:blip r:embed="rId3"/>
          <a:stretch>
            <a:fillRect/>
          </a:stretch>
        </p:blipFill>
        <p:spPr>
          <a:xfrm>
            <a:off x="7632599" y="4370679"/>
            <a:ext cx="2860388" cy="2288310"/>
          </a:xfrm>
          <a:prstGeom prst="rect">
            <a:avLst/>
          </a:prstGeom>
        </p:spPr>
      </p:pic>
      <p:sp>
        <p:nvSpPr>
          <p:cNvPr id="142" name="Google Shape;142;p8"/>
          <p:cNvSpPr/>
          <p:nvPr/>
        </p:nvSpPr>
        <p:spPr>
          <a:xfrm>
            <a:off x="486670" y="1215509"/>
            <a:ext cx="7939546" cy="5047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Laboratory</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of</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Entomopathogenic</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Nematodes</a:t>
            </a:r>
            <a:endParaRPr lang="cs-CZ" sz="3200" b="1" dirty="0">
              <a:solidFill>
                <a:srgbClr val="2E75B5"/>
              </a:solidFill>
              <a:latin typeface="Calibri"/>
              <a:ea typeface="Calibri"/>
              <a:cs typeface="Calibri"/>
              <a:sym typeface="Calibri"/>
            </a:endParaRPr>
          </a:p>
          <a:p>
            <a:pPr marL="0" marR="0" lvl="0" indent="0" algn="l" rtl="0">
              <a:spcBef>
                <a:spcPts val="0"/>
              </a:spcBef>
              <a:spcAft>
                <a:spcPts val="0"/>
              </a:spcAft>
              <a:buNone/>
            </a:pPr>
            <a:endParaRPr lang="cs-CZ" sz="3200" b="1" dirty="0">
              <a:solidFill>
                <a:srgbClr val="2E75B5"/>
              </a:solidFill>
              <a:latin typeface="Calibri"/>
              <a:ea typeface="Calibri"/>
              <a:cs typeface="Calibri"/>
              <a:sym typeface="Calibri"/>
            </a:endParaRPr>
          </a:p>
          <a:p>
            <a:r>
              <a:rPr lang="cs-CZ" sz="1800" b="1" dirty="0" err="1">
                <a:solidFill>
                  <a:srgbClr val="2E75B5"/>
                </a:solidFill>
                <a:latin typeface="Calibri"/>
                <a:ea typeface="Calibri"/>
                <a:cs typeface="Calibri"/>
                <a:sym typeface="Calibri"/>
              </a:rPr>
              <a:t>Entomopathogenic</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nematodes</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enhance</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dispersal</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of</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entomopathogenic</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fungus</a:t>
            </a:r>
            <a:endParaRPr lang="en-US" sz="1800" b="1" dirty="0">
              <a:solidFill>
                <a:srgbClr val="2E75B5"/>
              </a:solidFill>
              <a:latin typeface="Calibri"/>
              <a:ea typeface="Calibri"/>
              <a:cs typeface="Calibri"/>
              <a:sym typeface="Calibri"/>
            </a:endParaRPr>
          </a:p>
          <a:p>
            <a:r>
              <a:rPr lang="cs-CZ" sz="1800" dirty="0" err="1">
                <a:latin typeface="Calibri" panose="020F0502020204030204" pitchFamily="34" charset="0"/>
                <a:cs typeface="Calibri" panose="020F0502020204030204" pitchFamily="34" charset="0"/>
              </a:rPr>
              <a:t>We</a:t>
            </a:r>
            <a:r>
              <a:rPr lang="en-US" sz="1800" dirty="0">
                <a:latin typeface="Calibri" panose="020F0502020204030204" pitchFamily="34" charset="0"/>
                <a:cs typeface="Calibri" panose="020F0502020204030204" pitchFamily="34" charset="0"/>
              </a:rPr>
              <a:t> show, for the first time, </a:t>
            </a:r>
            <a:r>
              <a:rPr lang="cs-CZ" sz="1800" dirty="0" err="1">
                <a:latin typeface="Calibri" panose="020F0502020204030204" pitchFamily="34" charset="0"/>
                <a:cs typeface="Calibri" panose="020F0502020204030204" pitchFamily="34" charset="0"/>
              </a:rPr>
              <a:t>that</a:t>
            </a:r>
            <a:r>
              <a:rPr lang="cs-CZ"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entomopathogenic nematodes </a:t>
            </a:r>
            <a:r>
              <a:rPr lang="cs-CZ" sz="1800" dirty="0">
                <a:latin typeface="Calibri" panose="020F0502020204030204" pitchFamily="34" charset="0"/>
                <a:cs typeface="Calibri" panose="020F0502020204030204" pitchFamily="34" charset="0"/>
              </a:rPr>
              <a:t>are</a:t>
            </a:r>
            <a:r>
              <a:rPr lang="en-US" sz="1800" dirty="0">
                <a:latin typeface="Calibri" panose="020F0502020204030204" pitchFamily="34" charset="0"/>
                <a:cs typeface="Calibri" panose="020F0502020204030204" pitchFamily="34" charset="0"/>
              </a:rPr>
              <a:t> </a:t>
            </a:r>
            <a:r>
              <a:rPr lang="cs-CZ" sz="1800" dirty="0">
                <a:latin typeface="Calibri" panose="020F0502020204030204" pitchFamily="34" charset="0"/>
                <a:cs typeface="Calibri" panose="020F0502020204030204" pitchFamily="34" charset="0"/>
              </a:rPr>
              <a:t>a</a:t>
            </a:r>
            <a:r>
              <a:rPr lang="en-US" sz="1800" dirty="0" err="1">
                <a:latin typeface="Calibri" panose="020F0502020204030204" pitchFamily="34" charset="0"/>
                <a:cs typeface="Calibri" panose="020F0502020204030204" pitchFamily="34" charset="0"/>
              </a:rPr>
              <a:t>ble</a:t>
            </a:r>
            <a:r>
              <a:rPr lang="en-US" sz="1800" dirty="0">
                <a:latin typeface="Calibri" panose="020F0502020204030204" pitchFamily="34" charset="0"/>
                <a:cs typeface="Calibri" panose="020F0502020204030204" pitchFamily="34" charset="0"/>
              </a:rPr>
              <a:t> to disseminate entomopathogenic fungus in the environment. We demonstrate that the level of fungal dissemination depends on the nematode species, spore type and heterogeneity of the environment.</a:t>
            </a:r>
            <a:endParaRPr lang="cs-CZ"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cs-CZ" sz="3200" b="1" dirty="0">
              <a:solidFill>
                <a:srgbClr val="2E75B5"/>
              </a:solidFill>
              <a:latin typeface="Calibri"/>
              <a:ea typeface="Calibri"/>
              <a:cs typeface="Calibri"/>
              <a:sym typeface="Calibri"/>
            </a:endParaRPr>
          </a:p>
          <a:p>
            <a:pPr marL="0" marR="0" lvl="0" indent="0" algn="l" rtl="0">
              <a:spcBef>
                <a:spcPts val="0"/>
              </a:spcBef>
              <a:spcAft>
                <a:spcPts val="0"/>
              </a:spcAft>
              <a:buNone/>
            </a:pPr>
            <a:r>
              <a:rPr lang="cs-CZ" sz="3200" b="1" dirty="0">
                <a:solidFill>
                  <a:srgbClr val="2E75B5"/>
                </a:solidFill>
                <a:latin typeface="Calibri"/>
                <a:ea typeface="Calibri"/>
                <a:cs typeface="Calibri"/>
                <a:sym typeface="Calibri"/>
              </a:rPr>
              <a:t> </a:t>
            </a:r>
            <a:endParaRPr sz="1800" b="1" dirty="0">
              <a:solidFill>
                <a:srgbClr val="2E75B5"/>
              </a:solidFill>
              <a:latin typeface="Calibri"/>
              <a:ea typeface="Calibri"/>
              <a:cs typeface="Calibri"/>
              <a:sym typeface="Calibri"/>
            </a:endParaRPr>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7" name="Obrázek 6" descr="Obsah obrázku text&#10;&#10;Popis byl vytvořen automaticky">
            <a:extLst>
              <a:ext uri="{FF2B5EF4-FFF2-40B4-BE49-F238E27FC236}">
                <a16:creationId xmlns:a16="http://schemas.microsoft.com/office/drawing/2014/main" id="{C93D6F8E-4B1A-4124-AA47-D79FF48E14B4}"/>
              </a:ext>
            </a:extLst>
          </p:cNvPr>
          <p:cNvPicPr>
            <a:picLocks noChangeAspect="1"/>
          </p:cNvPicPr>
          <p:nvPr/>
        </p:nvPicPr>
        <p:blipFill>
          <a:blip r:embed="rId4"/>
          <a:stretch>
            <a:fillRect/>
          </a:stretch>
        </p:blipFill>
        <p:spPr>
          <a:xfrm>
            <a:off x="8340542" y="1215509"/>
            <a:ext cx="3767760" cy="3175205"/>
          </a:xfrm>
          <a:prstGeom prst="rect">
            <a:avLst/>
          </a:prstGeom>
        </p:spPr>
      </p:pic>
      <p:sp>
        <p:nvSpPr>
          <p:cNvPr id="12" name="Šipka: nahoru 11">
            <a:extLst>
              <a:ext uri="{FF2B5EF4-FFF2-40B4-BE49-F238E27FC236}">
                <a16:creationId xmlns:a16="http://schemas.microsoft.com/office/drawing/2014/main" id="{071332C7-39B4-4CE0-8E8F-726E88B6FF5E}"/>
              </a:ext>
            </a:extLst>
          </p:cNvPr>
          <p:cNvSpPr/>
          <p:nvPr/>
        </p:nvSpPr>
        <p:spPr>
          <a:xfrm>
            <a:off x="7766050" y="5781675"/>
            <a:ext cx="155575" cy="381000"/>
          </a:xfrm>
          <a:prstGeom prst="up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4" name="Obrázek 13" descr="Obsah obrázku text&#10;&#10;Popis byl vytvořen automaticky">
            <a:extLst>
              <a:ext uri="{FF2B5EF4-FFF2-40B4-BE49-F238E27FC236}">
                <a16:creationId xmlns:a16="http://schemas.microsoft.com/office/drawing/2014/main" id="{DDD89442-A0A4-460B-B836-8C1FC2B116EC}"/>
              </a:ext>
            </a:extLst>
          </p:cNvPr>
          <p:cNvPicPr>
            <a:picLocks noChangeAspect="1"/>
          </p:cNvPicPr>
          <p:nvPr/>
        </p:nvPicPr>
        <p:blipFill>
          <a:blip r:embed="rId5"/>
          <a:stretch>
            <a:fillRect/>
          </a:stretch>
        </p:blipFill>
        <p:spPr>
          <a:xfrm>
            <a:off x="76200" y="4209393"/>
            <a:ext cx="7592247" cy="25813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p:nvPr/>
        </p:nvSpPr>
        <p:spPr>
          <a:xfrm>
            <a:off x="486675" y="1215500"/>
            <a:ext cx="7552800" cy="344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Laboratory</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of</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Temperate</a:t>
            </a:r>
            <a:r>
              <a:rPr lang="cs-CZ" sz="3200" b="1" dirty="0">
                <a:solidFill>
                  <a:srgbClr val="2E75B5"/>
                </a:solidFill>
                <a:latin typeface="Calibri"/>
                <a:ea typeface="Calibri"/>
                <a:cs typeface="Calibri"/>
                <a:sym typeface="Calibri"/>
              </a:rPr>
              <a:t> Biodiversity</a:t>
            </a:r>
            <a:endParaRPr sz="3200" b="1" dirty="0">
              <a:solidFill>
                <a:srgbClr val="2E75B5"/>
              </a:solidFill>
              <a:latin typeface="Calibri"/>
              <a:ea typeface="Calibri"/>
              <a:cs typeface="Calibri"/>
              <a:sym typeface="Calibri"/>
            </a:endParaRPr>
          </a:p>
          <a:p>
            <a:pPr marL="0" marR="0" lvl="0" indent="0" algn="l" rtl="0">
              <a:spcBef>
                <a:spcPts val="0"/>
              </a:spcBef>
              <a:spcAft>
                <a:spcPts val="0"/>
              </a:spcAft>
              <a:buNone/>
            </a:pPr>
            <a:endParaRPr sz="2000" b="1" dirty="0">
              <a:solidFill>
                <a:srgbClr val="2E75B5"/>
              </a:solidFill>
              <a:latin typeface="Calibri"/>
              <a:ea typeface="Calibri"/>
              <a:cs typeface="Calibri"/>
              <a:sym typeface="Calibri"/>
            </a:endParaRPr>
          </a:p>
          <a:p>
            <a:pPr marL="0" marR="0" lvl="0" indent="0" algn="l" rtl="0">
              <a:spcBef>
                <a:spcPts val="0"/>
              </a:spcBef>
              <a:spcAft>
                <a:spcPts val="0"/>
              </a:spcAft>
              <a:buNone/>
            </a:pPr>
            <a:r>
              <a:rPr lang="cs-CZ" sz="2000" b="1" dirty="0">
                <a:solidFill>
                  <a:srgbClr val="2E75B5"/>
                </a:solidFill>
                <a:latin typeface="Calibri"/>
                <a:ea typeface="Calibri"/>
                <a:cs typeface="Calibri"/>
                <a:sym typeface="Calibri"/>
              </a:rPr>
              <a:t>Fric Z, </a:t>
            </a:r>
            <a:r>
              <a:rPr lang="cs-CZ" sz="2000" b="1" dirty="0" err="1">
                <a:solidFill>
                  <a:srgbClr val="2E75B5"/>
                </a:solidFill>
                <a:latin typeface="Calibri"/>
                <a:ea typeface="Calibri"/>
                <a:cs typeface="Calibri"/>
                <a:sym typeface="Calibri"/>
              </a:rPr>
              <a:t>Rindoš</a:t>
            </a:r>
            <a:r>
              <a:rPr lang="cs-CZ" sz="2000" b="1" dirty="0">
                <a:solidFill>
                  <a:srgbClr val="2E75B5"/>
                </a:solidFill>
                <a:latin typeface="Calibri"/>
                <a:ea typeface="Calibri"/>
                <a:cs typeface="Calibri"/>
                <a:sym typeface="Calibri"/>
              </a:rPr>
              <a:t> M, Fric Z</a:t>
            </a:r>
            <a:endParaRPr sz="2000" b="1" dirty="0">
              <a:solidFill>
                <a:srgbClr val="2E75B5"/>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cs-CZ" sz="1800" dirty="0" err="1">
                <a:solidFill>
                  <a:schemeClr val="dk1"/>
                </a:solidFill>
                <a:latin typeface="Calibri"/>
                <a:ea typeface="Calibri"/>
                <a:cs typeface="Calibri"/>
                <a:sym typeface="Calibri"/>
              </a:rPr>
              <a:t>Using</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large</a:t>
            </a:r>
            <a:r>
              <a:rPr lang="cs-CZ" sz="1800" dirty="0">
                <a:solidFill>
                  <a:schemeClr val="dk1"/>
                </a:solidFill>
                <a:latin typeface="Calibri"/>
                <a:ea typeface="Calibri"/>
                <a:cs typeface="Calibri"/>
                <a:sym typeface="Calibri"/>
              </a:rPr>
              <a:t> data </a:t>
            </a:r>
            <a:r>
              <a:rPr lang="cs-CZ" sz="1800" dirty="0" err="1">
                <a:solidFill>
                  <a:schemeClr val="dk1"/>
                </a:solidFill>
                <a:latin typeface="Calibri"/>
                <a:ea typeface="Calibri"/>
                <a:cs typeface="Calibri"/>
                <a:sym typeface="Calibri"/>
              </a:rPr>
              <a:t>from</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Europe</a:t>
            </a:r>
            <a:r>
              <a:rPr lang="cs-CZ" sz="1800" dirty="0">
                <a:solidFill>
                  <a:schemeClr val="dk1"/>
                </a:solidFill>
                <a:latin typeface="Calibri"/>
                <a:ea typeface="Calibri"/>
                <a:cs typeface="Calibri"/>
                <a:sym typeface="Calibri"/>
              </a:rPr>
              <a:t> and </a:t>
            </a:r>
            <a:r>
              <a:rPr lang="cs-CZ" sz="1800" dirty="0" err="1">
                <a:solidFill>
                  <a:schemeClr val="dk1"/>
                </a:solidFill>
                <a:latin typeface="Calibri"/>
                <a:ea typeface="Calibri"/>
                <a:cs typeface="Calibri"/>
                <a:sym typeface="Calibri"/>
              </a:rPr>
              <a:t>North</a:t>
            </a:r>
            <a:r>
              <a:rPr lang="cs-CZ" sz="1800" dirty="0">
                <a:solidFill>
                  <a:schemeClr val="dk1"/>
                </a:solidFill>
                <a:latin typeface="Calibri"/>
                <a:ea typeface="Calibri"/>
                <a:cs typeface="Calibri"/>
                <a:sym typeface="Calibri"/>
              </a:rPr>
              <a:t> America, </a:t>
            </a:r>
            <a:r>
              <a:rPr lang="cs-CZ" sz="1800" dirty="0" err="1">
                <a:solidFill>
                  <a:schemeClr val="dk1"/>
                </a:solidFill>
                <a:latin typeface="Calibri"/>
                <a:ea typeface="Calibri"/>
                <a:cs typeface="Calibri"/>
                <a:sym typeface="Calibri"/>
              </a:rPr>
              <a:t>we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found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that</a:t>
            </a:r>
            <a:r>
              <a:rPr lang="cs-CZ" sz="1800" dirty="0">
                <a:solidFill>
                  <a:schemeClr val="dk1"/>
                </a:solidFill>
                <a:latin typeface="Calibri"/>
                <a:ea typeface="Calibri"/>
                <a:cs typeface="Calibri"/>
                <a:sym typeface="Calibri"/>
              </a:rPr>
              <a:t> not </a:t>
            </a:r>
            <a:r>
              <a:rPr lang="cs-CZ" sz="1800" dirty="0" err="1">
                <a:solidFill>
                  <a:schemeClr val="dk1"/>
                </a:solidFill>
                <a:latin typeface="Calibri"/>
                <a:ea typeface="Calibri"/>
                <a:cs typeface="Calibri"/>
                <a:sym typeface="Calibri"/>
              </a:rPr>
              <a:t>all</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butterfly</a:t>
            </a:r>
            <a:r>
              <a:rPr lang="cs-CZ" sz="1800" dirty="0">
                <a:solidFill>
                  <a:schemeClr val="dk1"/>
                </a:solidFill>
                <a:latin typeface="Calibri"/>
                <a:ea typeface="Calibri"/>
                <a:cs typeface="Calibri"/>
                <a:sym typeface="Calibri"/>
              </a:rPr>
              <a:t> species </a:t>
            </a:r>
            <a:r>
              <a:rPr lang="cs-CZ" sz="1800" dirty="0" err="1">
                <a:solidFill>
                  <a:schemeClr val="dk1"/>
                </a:solidFill>
                <a:latin typeface="Calibri"/>
                <a:ea typeface="Calibri"/>
                <a:cs typeface="Calibri"/>
                <a:sym typeface="Calibri"/>
              </a:rPr>
              <a:t>advance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their</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flight</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periods</a:t>
            </a:r>
            <a:r>
              <a:rPr lang="cs-CZ" sz="1800" dirty="0">
                <a:solidFill>
                  <a:schemeClr val="dk1"/>
                </a:solidFill>
                <a:latin typeface="Calibri"/>
                <a:ea typeface="Calibri"/>
                <a:cs typeface="Calibri"/>
                <a:sym typeface="Calibri"/>
              </a:rPr>
              <a:t> in </a:t>
            </a:r>
            <a:r>
              <a:rPr lang="cs-CZ" sz="1800" dirty="0" err="1">
                <a:solidFill>
                  <a:schemeClr val="dk1"/>
                </a:solidFill>
                <a:latin typeface="Calibri"/>
                <a:ea typeface="Calibri"/>
                <a:cs typeface="Calibri"/>
                <a:sym typeface="Calibri"/>
              </a:rPr>
              <a:t>southern</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latitudes</a:t>
            </a:r>
            <a:r>
              <a:rPr lang="cs-CZ" sz="1800" dirty="0">
                <a:solidFill>
                  <a:schemeClr val="dk1"/>
                </a:solidFill>
                <a:latin typeface="Calibri"/>
                <a:ea typeface="Calibri"/>
                <a:cs typeface="Calibri"/>
                <a:sym typeface="Calibri"/>
              </a:rPr>
              <a:t> and </a:t>
            </a:r>
            <a:r>
              <a:rPr lang="cs-CZ" sz="1800" dirty="0" err="1">
                <a:solidFill>
                  <a:schemeClr val="dk1"/>
                </a:solidFill>
                <a:latin typeface="Calibri"/>
                <a:ea typeface="Calibri"/>
                <a:cs typeface="Calibri"/>
                <a:sym typeface="Calibri"/>
              </a:rPr>
              <a:t>delay</a:t>
            </a:r>
            <a:r>
              <a:rPr lang="cs-CZ" sz="1800" dirty="0">
                <a:solidFill>
                  <a:schemeClr val="dk1"/>
                </a:solidFill>
                <a:latin typeface="Calibri"/>
                <a:ea typeface="Calibri"/>
                <a:cs typeface="Calibri"/>
                <a:sym typeface="Calibri"/>
              </a:rPr>
              <a:t> in </a:t>
            </a:r>
            <a:r>
              <a:rPr lang="cs-CZ" sz="1800" dirty="0" err="1">
                <a:solidFill>
                  <a:schemeClr val="dk1"/>
                </a:solidFill>
                <a:latin typeface="Calibri"/>
                <a:ea typeface="Calibri"/>
                <a:cs typeface="Calibri"/>
                <a:sym typeface="Calibri"/>
              </a:rPr>
              <a:t>northern</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ones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For</a:t>
            </a:r>
            <a:r>
              <a:rPr lang="cs-CZ" sz="1800" dirty="0">
                <a:solidFill>
                  <a:schemeClr val="dk1"/>
                </a:solidFill>
                <a:latin typeface="Calibri"/>
                <a:ea typeface="Calibri"/>
                <a:cs typeface="Calibri"/>
                <a:sym typeface="Calibri"/>
              </a:rPr>
              <a:t> part </a:t>
            </a:r>
            <a:r>
              <a:rPr lang="cs-CZ" sz="1800" dirty="0" err="1">
                <a:solidFill>
                  <a:schemeClr val="dk1"/>
                </a:solidFill>
                <a:latin typeface="Calibri"/>
                <a:ea typeface="Calibri"/>
                <a:cs typeface="Calibri"/>
                <a:sym typeface="Calibri"/>
              </a:rPr>
              <a:t>of</a:t>
            </a:r>
            <a:r>
              <a:rPr lang="cs-CZ" sz="1800" dirty="0">
                <a:solidFill>
                  <a:schemeClr val="dk1"/>
                </a:solidFill>
                <a:latin typeface="Calibri"/>
                <a:ea typeface="Calibri"/>
                <a:cs typeface="Calibri"/>
                <a:sym typeface="Calibri"/>
              </a:rPr>
              <a:t> species, </a:t>
            </a: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pattern</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is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different</a:t>
            </a:r>
            <a:r>
              <a:rPr lang="cs-CZ" sz="1800" dirty="0">
                <a:solidFill>
                  <a:schemeClr val="dk1"/>
                </a:solidFill>
                <a:latin typeface="Calibri"/>
                <a:ea typeface="Calibri"/>
                <a:cs typeface="Calibri"/>
                <a:sym typeface="Calibri"/>
              </a:rPr>
              <a:t>.</a:t>
            </a:r>
            <a:endParaRPr sz="1800" b="1" dirty="0">
              <a:solidFill>
                <a:srgbClr val="2E75B5"/>
              </a:solidFill>
              <a:latin typeface="Calibri"/>
              <a:ea typeface="Calibri"/>
              <a:cs typeface="Calibri"/>
              <a:sym typeface="Calibri"/>
            </a:endParaRPr>
          </a:p>
          <a:p>
            <a:pPr marL="0" marR="0" lvl="0" indent="0" algn="l" rtl="0">
              <a:spcBef>
                <a:spcPts val="0"/>
              </a:spcBef>
              <a:spcAft>
                <a:spcPts val="0"/>
              </a:spcAft>
              <a:buNone/>
            </a:pPr>
            <a:endParaRPr sz="1800" dirty="0"/>
          </a:p>
          <a:p>
            <a:pPr marL="0" marR="0" lvl="0" indent="0" algn="l" rtl="0">
              <a:spcBef>
                <a:spcPts val="0"/>
              </a:spcBef>
              <a:spcAft>
                <a:spcPts val="0"/>
              </a:spcAft>
              <a:buNone/>
            </a:pPr>
            <a:r>
              <a:rPr lang="cs-CZ" sz="1800" dirty="0" err="1"/>
              <a:t>If</a:t>
            </a:r>
            <a:r>
              <a:rPr lang="cs-CZ" sz="1800" dirty="0"/>
              <a:t> </a:t>
            </a:r>
            <a:r>
              <a:rPr lang="cs-CZ" sz="1800" dirty="0" err="1"/>
              <a:t>the</a:t>
            </a:r>
            <a:r>
              <a:rPr lang="cs-CZ" sz="1800" dirty="0"/>
              <a:t> </a:t>
            </a:r>
            <a:r>
              <a:rPr lang="cs-CZ" sz="1800" dirty="0" err="1"/>
              <a:t>climate</a:t>
            </a:r>
            <a:r>
              <a:rPr lang="cs-CZ" sz="1800" dirty="0"/>
              <a:t> </a:t>
            </a:r>
            <a:r>
              <a:rPr lang="cs-CZ" sz="1800" dirty="0" err="1"/>
              <a:t>warms</a:t>
            </a:r>
            <a:r>
              <a:rPr lang="cs-CZ" sz="1800" dirty="0"/>
              <a:t> up, </a:t>
            </a:r>
            <a:r>
              <a:rPr lang="cs-CZ" sz="1800" dirty="0" err="1"/>
              <a:t>northern</a:t>
            </a:r>
            <a:r>
              <a:rPr lang="cs-CZ" sz="1800" dirty="0"/>
              <a:t> </a:t>
            </a:r>
            <a:r>
              <a:rPr lang="cs-CZ" sz="1800" dirty="0" err="1"/>
              <a:t>butterffles</a:t>
            </a:r>
            <a:r>
              <a:rPr lang="cs-CZ" sz="1800" dirty="0"/>
              <a:t> </a:t>
            </a:r>
            <a:r>
              <a:rPr lang="cs-CZ" sz="1800" dirty="0" err="1"/>
              <a:t>will</a:t>
            </a:r>
            <a:r>
              <a:rPr lang="cs-CZ" sz="1800" dirty="0"/>
              <a:t> </a:t>
            </a:r>
            <a:r>
              <a:rPr lang="cs-CZ" sz="1800" dirty="0" err="1"/>
              <a:t>form</a:t>
            </a:r>
            <a:r>
              <a:rPr lang="cs-CZ" sz="1800" dirty="0"/>
              <a:t> </a:t>
            </a:r>
            <a:r>
              <a:rPr lang="cs-CZ" sz="1800" dirty="0" err="1"/>
              <a:t>spring</a:t>
            </a:r>
            <a:r>
              <a:rPr lang="cs-CZ" sz="1800" dirty="0"/>
              <a:t>, </a:t>
            </a:r>
            <a:r>
              <a:rPr lang="cs-CZ" sz="1800" dirty="0" err="1"/>
              <a:t>summer</a:t>
            </a:r>
            <a:r>
              <a:rPr lang="cs-CZ" sz="1800" dirty="0"/>
              <a:t> and </a:t>
            </a:r>
            <a:r>
              <a:rPr lang="cs-CZ" sz="1800" dirty="0" err="1"/>
              <a:t>autumn</a:t>
            </a:r>
            <a:r>
              <a:rPr lang="cs-CZ" sz="1800" dirty="0"/>
              <a:t> </a:t>
            </a:r>
            <a:r>
              <a:rPr lang="cs-CZ" sz="1800" dirty="0" err="1"/>
              <a:t>phenology</a:t>
            </a:r>
            <a:r>
              <a:rPr lang="cs-CZ" sz="1800" dirty="0"/>
              <a:t> </a:t>
            </a:r>
            <a:r>
              <a:rPr lang="cs-CZ" sz="1800" dirty="0" err="1"/>
              <a:t>aspects</a:t>
            </a:r>
            <a:r>
              <a:rPr lang="cs-CZ" sz="1800" dirty="0"/>
              <a:t>, </a:t>
            </a:r>
            <a:r>
              <a:rPr lang="cs-CZ" sz="1800" dirty="0" err="1"/>
              <a:t>similar</a:t>
            </a:r>
            <a:r>
              <a:rPr lang="cs-CZ" sz="1800" dirty="0"/>
              <a:t> to </a:t>
            </a:r>
            <a:r>
              <a:rPr lang="cs-CZ" sz="1800" dirty="0" err="1"/>
              <a:t>butterflies</a:t>
            </a:r>
            <a:r>
              <a:rPr lang="cs-CZ" sz="1800" dirty="0"/>
              <a:t> in </a:t>
            </a:r>
            <a:r>
              <a:rPr lang="cs-CZ" sz="1800" dirty="0" err="1"/>
              <a:t>lower</a:t>
            </a:r>
            <a:r>
              <a:rPr lang="cs-CZ" sz="1800" dirty="0"/>
              <a:t> </a:t>
            </a:r>
            <a:r>
              <a:rPr lang="cs-CZ" sz="1800" dirty="0" err="1"/>
              <a:t>atitudes</a:t>
            </a:r>
            <a:r>
              <a:rPr lang="cs-CZ" sz="1800" dirty="0"/>
              <a:t>. </a:t>
            </a:r>
            <a:endParaRPr sz="1800"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sz="1800"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148" name="Google Shape;148;p9"/>
          <p:cNvPicPr preferRelativeResize="0"/>
          <p:nvPr/>
        </p:nvPicPr>
        <p:blipFill>
          <a:blip r:embed="rId3">
            <a:alphaModFix/>
          </a:blip>
          <a:stretch>
            <a:fillRect/>
          </a:stretch>
        </p:blipFill>
        <p:spPr>
          <a:xfrm>
            <a:off x="0" y="4816387"/>
            <a:ext cx="8191699" cy="2041613"/>
          </a:xfrm>
          <a:prstGeom prst="rect">
            <a:avLst/>
          </a:prstGeom>
          <a:noFill/>
          <a:ln>
            <a:noFill/>
          </a:ln>
        </p:spPr>
      </p:pic>
      <p:pic>
        <p:nvPicPr>
          <p:cNvPr id="149" name="Google Shape;149;p9"/>
          <p:cNvPicPr preferRelativeResize="0"/>
          <p:nvPr/>
        </p:nvPicPr>
        <p:blipFill>
          <a:blip r:embed="rId4">
            <a:alphaModFix/>
          </a:blip>
          <a:stretch>
            <a:fillRect/>
          </a:stretch>
        </p:blipFill>
        <p:spPr>
          <a:xfrm>
            <a:off x="8191690" y="3835913"/>
            <a:ext cx="3847884" cy="2480763"/>
          </a:xfrm>
          <a:prstGeom prst="rect">
            <a:avLst/>
          </a:prstGeom>
          <a:noFill/>
          <a:ln>
            <a:noFill/>
          </a:ln>
        </p:spPr>
      </p:pic>
      <p:pic>
        <p:nvPicPr>
          <p:cNvPr id="150" name="Google Shape;150;p9"/>
          <p:cNvPicPr preferRelativeResize="0"/>
          <p:nvPr/>
        </p:nvPicPr>
        <p:blipFill>
          <a:blip r:embed="rId5">
            <a:alphaModFix/>
          </a:blip>
          <a:stretch>
            <a:fillRect/>
          </a:stretch>
        </p:blipFill>
        <p:spPr>
          <a:xfrm>
            <a:off x="8191726" y="1726978"/>
            <a:ext cx="3847876" cy="1956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p:nvPr/>
        </p:nvSpPr>
        <p:spPr>
          <a:xfrm>
            <a:off x="486670" y="1215509"/>
            <a:ext cx="7552645"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Laboratory</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of</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Temperate</a:t>
            </a:r>
            <a:r>
              <a:rPr lang="cs-CZ" sz="3200" b="1" dirty="0">
                <a:solidFill>
                  <a:srgbClr val="2E75B5"/>
                </a:solidFill>
                <a:latin typeface="Calibri"/>
                <a:ea typeface="Calibri"/>
                <a:cs typeface="Calibri"/>
                <a:sym typeface="Calibri"/>
              </a:rPr>
              <a:t> Biodiversity</a:t>
            </a:r>
            <a:endParaRPr sz="3200" b="1" dirty="0">
              <a:solidFill>
                <a:srgbClr val="2E75B5"/>
              </a:solidFill>
              <a:latin typeface="Calibri"/>
              <a:ea typeface="Calibri"/>
              <a:cs typeface="Calibri"/>
              <a:sym typeface="Calibri"/>
            </a:endParaRPr>
          </a:p>
          <a:p>
            <a:pPr marL="0" lvl="0" indent="0" algn="l" rtl="0">
              <a:spcBef>
                <a:spcPts val="0"/>
              </a:spcBef>
              <a:spcAft>
                <a:spcPts val="0"/>
              </a:spcAft>
              <a:buNone/>
            </a:pPr>
            <a:endParaRPr sz="1800" b="1" dirty="0">
              <a:solidFill>
                <a:srgbClr val="2E75B5"/>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cs-CZ" sz="1800" b="1" dirty="0" err="1">
                <a:solidFill>
                  <a:srgbClr val="2E75B5"/>
                </a:solidFill>
                <a:latin typeface="Calibri"/>
                <a:ea typeface="Calibri"/>
                <a:cs typeface="Calibri"/>
                <a:sym typeface="Calibri"/>
              </a:rPr>
              <a:t>Endoparasitic</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bacteria</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may</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distort</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mitochondrial</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signal</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of</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butterfly</a:t>
            </a:r>
            <a:r>
              <a:rPr lang="cs-CZ" sz="1800" b="1" dirty="0">
                <a:solidFill>
                  <a:srgbClr val="2E75B5"/>
                </a:solidFill>
                <a:latin typeface="Calibri"/>
                <a:ea typeface="Calibri"/>
                <a:cs typeface="Calibri"/>
                <a:sym typeface="Calibri"/>
              </a:rPr>
              <a:t> </a:t>
            </a:r>
            <a:r>
              <a:rPr lang="cs-CZ" sz="1800" b="1" dirty="0" err="1">
                <a:solidFill>
                  <a:srgbClr val="2E75B5"/>
                </a:solidFill>
                <a:latin typeface="Calibri"/>
                <a:ea typeface="Calibri"/>
                <a:cs typeface="Calibri"/>
                <a:sym typeface="Calibri"/>
              </a:rPr>
              <a:t>phylogeny</a:t>
            </a:r>
            <a:endParaRPr sz="1800" b="1" dirty="0">
              <a:solidFill>
                <a:srgbClr val="2E75B5"/>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800" b="1" dirty="0">
              <a:solidFill>
                <a:srgbClr val="2E75B5"/>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cs-CZ" sz="1800" i="1" dirty="0" err="1">
                <a:solidFill>
                  <a:schemeClr val="dk1"/>
                </a:solidFill>
                <a:latin typeface="Calibri"/>
                <a:ea typeface="Calibri"/>
                <a:cs typeface="Calibri"/>
                <a:sym typeface="Calibri"/>
              </a:rPr>
              <a:t>Wolbachia</a:t>
            </a:r>
            <a:r>
              <a:rPr lang="cs-CZ" sz="1800" i="1"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is</a:t>
            </a:r>
            <a:r>
              <a:rPr lang="cs-CZ" sz="1800" dirty="0">
                <a:solidFill>
                  <a:schemeClr val="dk1"/>
                </a:solidFill>
                <a:latin typeface="Calibri"/>
                <a:ea typeface="Calibri"/>
                <a:cs typeface="Calibri"/>
                <a:sym typeface="Calibri"/>
              </a:rPr>
              <a:t> a </a:t>
            </a:r>
            <a:r>
              <a:rPr lang="cs-CZ" sz="1800" dirty="0" err="1">
                <a:solidFill>
                  <a:schemeClr val="dk1"/>
                </a:solidFill>
                <a:latin typeface="Calibri"/>
                <a:ea typeface="Calibri"/>
                <a:cs typeface="Calibri"/>
                <a:sym typeface="Calibri"/>
              </a:rPr>
              <a:t>common</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mithochodrial</a:t>
            </a:r>
            <a:r>
              <a:rPr lang="cs-CZ" sz="1800" dirty="0">
                <a:solidFill>
                  <a:schemeClr val="dk1"/>
                </a:solidFill>
                <a:latin typeface="Calibri"/>
                <a:ea typeface="Calibri"/>
                <a:cs typeface="Calibri"/>
                <a:sym typeface="Calibri"/>
              </a:rPr>
              <a:t> parasite in </a:t>
            </a:r>
            <a:r>
              <a:rPr lang="cs-CZ" sz="1800" dirty="0" err="1">
                <a:solidFill>
                  <a:schemeClr val="dk1"/>
                </a:solidFill>
                <a:latin typeface="Calibri"/>
                <a:ea typeface="Calibri"/>
                <a:cs typeface="Calibri"/>
                <a:sym typeface="Calibri"/>
              </a:rPr>
              <a:t>insects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includieng</a:t>
            </a:r>
            <a:r>
              <a:rPr lang="cs-CZ" sz="1800" dirty="0">
                <a:solidFill>
                  <a:schemeClr val="dk1"/>
                </a:solidFill>
                <a:latin typeface="Calibri"/>
                <a:ea typeface="Calibri"/>
                <a:cs typeface="Calibri"/>
                <a:sym typeface="Calibri"/>
              </a:rPr>
              <a:t> blues </a:t>
            </a:r>
            <a:r>
              <a:rPr lang="cs-CZ" sz="1800" dirty="0" err="1">
                <a:solidFill>
                  <a:schemeClr val="dk1"/>
                </a:solidFill>
                <a:latin typeface="Calibri"/>
                <a:ea typeface="Calibri"/>
                <a:cs typeface="Calibri"/>
                <a:sym typeface="Calibri"/>
              </a:rPr>
              <a:t>butterflies</a:t>
            </a:r>
            <a:r>
              <a:rPr lang="cs-CZ" sz="1800" dirty="0">
                <a:solidFill>
                  <a:schemeClr val="dk1"/>
                </a:solidFill>
                <a:latin typeface="Calibri"/>
                <a:ea typeface="Calibri"/>
                <a:cs typeface="Calibri"/>
                <a:sym typeface="Calibri"/>
              </a:rPr>
              <a:t>. It </a:t>
            </a:r>
            <a:r>
              <a:rPr lang="cs-CZ" sz="1800" dirty="0" err="1">
                <a:solidFill>
                  <a:schemeClr val="dk1"/>
                </a:solidFill>
                <a:latin typeface="Calibri"/>
                <a:ea typeface="Calibri"/>
                <a:cs typeface="Calibri"/>
                <a:sym typeface="Calibri"/>
              </a:rPr>
              <a:t>can</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evolutionary</a:t>
            </a:r>
            <a:r>
              <a:rPr lang="cs-CZ" sz="1800" dirty="0">
                <a:solidFill>
                  <a:schemeClr val="dk1"/>
                </a:solidFill>
                <a:latin typeface="Calibri"/>
                <a:ea typeface="Calibri"/>
                <a:cs typeface="Calibri"/>
                <a:sym typeface="Calibri"/>
              </a:rPr>
              <a:t> inference </a:t>
            </a:r>
            <a:r>
              <a:rPr lang="cs-CZ" sz="1800" dirty="0" err="1">
                <a:solidFill>
                  <a:schemeClr val="dk1"/>
                </a:solidFill>
                <a:latin typeface="Calibri"/>
                <a:ea typeface="Calibri"/>
                <a:cs typeface="Calibri"/>
                <a:sym typeface="Calibri"/>
              </a:rPr>
              <a:t>based</a:t>
            </a:r>
            <a:r>
              <a:rPr lang="cs-CZ" sz="1800" dirty="0">
                <a:solidFill>
                  <a:schemeClr val="dk1"/>
                </a:solidFill>
                <a:latin typeface="Calibri"/>
                <a:ea typeface="Calibri"/>
                <a:cs typeface="Calibri"/>
                <a:sym typeface="Calibri"/>
              </a:rPr>
              <a:t> on </a:t>
            </a:r>
            <a:r>
              <a:rPr lang="cs-CZ" sz="1800" dirty="0" err="1">
                <a:solidFill>
                  <a:schemeClr val="dk1"/>
                </a:solidFill>
                <a:latin typeface="Calibri"/>
                <a:ea typeface="Calibri"/>
                <a:cs typeface="Calibri"/>
                <a:sym typeface="Calibri"/>
              </a:rPr>
              <a:t>mitochondrial</a:t>
            </a:r>
            <a:r>
              <a:rPr lang="cs-CZ" sz="1800" dirty="0">
                <a:solidFill>
                  <a:schemeClr val="dk1"/>
                </a:solidFill>
                <a:latin typeface="Calibri"/>
                <a:ea typeface="Calibri"/>
                <a:cs typeface="Calibri"/>
                <a:sym typeface="Calibri"/>
              </a:rPr>
              <a:t> DNA </a:t>
            </a:r>
            <a:r>
              <a:rPr lang="cs-CZ" sz="1800" dirty="0" err="1">
                <a:solidFill>
                  <a:schemeClr val="dk1"/>
                </a:solidFill>
                <a:latin typeface="Calibri"/>
                <a:ea typeface="Calibri"/>
                <a:cs typeface="Calibri"/>
                <a:sym typeface="Calibri"/>
              </a:rPr>
              <a:t>sequencing</a:t>
            </a:r>
            <a:r>
              <a:rPr lang="cs-CZ" sz="1800" dirty="0">
                <a:solidFill>
                  <a:schemeClr val="dk1"/>
                </a:solidFill>
                <a:latin typeface="Calibri"/>
                <a:ea typeface="Calibri"/>
                <a:cs typeface="Calibri"/>
                <a:sym typeface="Calibri"/>
              </a:rPr>
              <a:t>, but on </a:t>
            </a: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other</a:t>
            </a:r>
            <a:r>
              <a:rPr lang="cs-CZ" sz="1800" dirty="0">
                <a:solidFill>
                  <a:schemeClr val="dk1"/>
                </a:solidFill>
                <a:latin typeface="Calibri"/>
                <a:ea typeface="Calibri"/>
                <a:cs typeface="Calibri"/>
                <a:sym typeface="Calibri"/>
              </a:rPr>
              <a:t> hand, </a:t>
            </a:r>
            <a:r>
              <a:rPr lang="cs-CZ" sz="1800" dirty="0" err="1">
                <a:solidFill>
                  <a:schemeClr val="dk1"/>
                </a:solidFill>
                <a:latin typeface="Calibri"/>
                <a:ea typeface="Calibri"/>
                <a:cs typeface="Calibri"/>
                <a:sym typeface="Calibri"/>
              </a:rPr>
              <a:t>if</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individual</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strains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of</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bacteria</a:t>
            </a:r>
            <a:r>
              <a:rPr lang="cs-CZ" sz="1800" dirty="0">
                <a:solidFill>
                  <a:schemeClr val="dk1"/>
                </a:solidFill>
                <a:latin typeface="Calibri"/>
                <a:ea typeface="Calibri"/>
                <a:cs typeface="Calibri"/>
                <a:sym typeface="Calibri"/>
              </a:rPr>
              <a:t> are </a:t>
            </a:r>
            <a:r>
              <a:rPr lang="cs-CZ" sz="1800" dirty="0" err="1">
                <a:solidFill>
                  <a:schemeClr val="dk1"/>
                </a:solidFill>
                <a:latin typeface="Calibri"/>
                <a:ea typeface="Calibri"/>
                <a:cs typeface="Calibri"/>
                <a:sym typeface="Calibri"/>
              </a:rPr>
              <a:t>sequenced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from</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infected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butterflies,it</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may</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provide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deeper</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knowledge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of</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complicated</a:t>
            </a:r>
            <a:r>
              <a:rPr lang="cs-CZ" sz="1800" dirty="0">
                <a:solidFill>
                  <a:schemeClr val="dk1"/>
                </a:solidFill>
                <a:latin typeface="Calibri"/>
                <a:ea typeface="Calibri"/>
                <a:cs typeface="Calibri"/>
                <a:sym typeface="Calibri"/>
              </a:rPr>
              <a:t> taxa </a:t>
            </a:r>
            <a:r>
              <a:rPr lang="cs-CZ" sz="1800" dirty="0" err="1">
                <a:solidFill>
                  <a:schemeClr val="dk1"/>
                </a:solidFill>
                <a:latin typeface="Calibri"/>
                <a:ea typeface="Calibri"/>
                <a:cs typeface="Calibri"/>
                <a:sym typeface="Calibri"/>
              </a:rPr>
              <a:t>evolutionary</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history</a:t>
            </a:r>
            <a:r>
              <a:rPr lang="cs-CZ" sz="1800" dirty="0">
                <a:solidFill>
                  <a:schemeClr val="dk1"/>
                </a:solidFill>
                <a:latin typeface="Calibri"/>
                <a:ea typeface="Calibri"/>
                <a:cs typeface="Calibri"/>
                <a:sym typeface="Calibri"/>
              </a:rPr>
              <a:t>.  </a:t>
            </a:r>
            <a:endParaRPr sz="3200" b="1" dirty="0">
              <a:solidFill>
                <a:srgbClr val="2E75B5"/>
              </a:solidFill>
              <a:latin typeface="Calibri"/>
              <a:ea typeface="Calibri"/>
              <a:cs typeface="Calibri"/>
              <a:sym typeface="Calibri"/>
            </a:endParaRPr>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156" name="Google Shape;156;p10"/>
          <p:cNvPicPr preferRelativeResize="0"/>
          <p:nvPr/>
        </p:nvPicPr>
        <p:blipFill>
          <a:blip r:embed="rId3">
            <a:alphaModFix/>
          </a:blip>
          <a:stretch>
            <a:fillRect/>
          </a:stretch>
        </p:blipFill>
        <p:spPr>
          <a:xfrm>
            <a:off x="8217725" y="3764900"/>
            <a:ext cx="3669850" cy="3093100"/>
          </a:xfrm>
          <a:prstGeom prst="rect">
            <a:avLst/>
          </a:prstGeom>
          <a:noFill/>
          <a:ln>
            <a:noFill/>
          </a:ln>
        </p:spPr>
      </p:pic>
      <p:pic>
        <p:nvPicPr>
          <p:cNvPr id="157" name="Google Shape;157;p10"/>
          <p:cNvPicPr preferRelativeResize="0"/>
          <p:nvPr/>
        </p:nvPicPr>
        <p:blipFill>
          <a:blip r:embed="rId4">
            <a:alphaModFix/>
          </a:blip>
          <a:stretch>
            <a:fillRect/>
          </a:stretch>
        </p:blipFill>
        <p:spPr>
          <a:xfrm>
            <a:off x="486670" y="4682359"/>
            <a:ext cx="5265681" cy="2175641"/>
          </a:xfrm>
          <a:prstGeom prst="rect">
            <a:avLst/>
          </a:prstGeom>
          <a:noFill/>
          <a:ln>
            <a:noFill/>
          </a:ln>
        </p:spPr>
      </p:pic>
      <p:pic>
        <p:nvPicPr>
          <p:cNvPr id="158" name="Google Shape;158;p10"/>
          <p:cNvPicPr preferRelativeResize="0"/>
          <p:nvPr/>
        </p:nvPicPr>
        <p:blipFill>
          <a:blip r:embed="rId5">
            <a:alphaModFix/>
          </a:blip>
          <a:stretch>
            <a:fillRect/>
          </a:stretch>
        </p:blipFill>
        <p:spPr>
          <a:xfrm>
            <a:off x="8267537" y="0"/>
            <a:ext cx="3570226" cy="36501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c739bad88a_0_5"/>
          <p:cNvSpPr/>
          <p:nvPr/>
        </p:nvSpPr>
        <p:spPr>
          <a:xfrm>
            <a:off x="486675" y="1215496"/>
            <a:ext cx="7552500" cy="315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a:solidFill>
                  <a:srgbClr val="2E75B5"/>
                </a:solidFill>
                <a:latin typeface="Calibri"/>
                <a:ea typeface="Calibri"/>
                <a:cs typeface="Calibri"/>
                <a:sym typeface="Calibri"/>
              </a:rPr>
              <a:t>Insect Biodiversity and Conservation Biology</a:t>
            </a:r>
            <a:endParaRPr/>
          </a:p>
          <a:p>
            <a:pPr marL="0" marR="0" lvl="0" indent="0" algn="l" rtl="0">
              <a:spcBef>
                <a:spcPts val="0"/>
              </a:spcBef>
              <a:spcAft>
                <a:spcPts val="0"/>
              </a:spcAft>
              <a:buNone/>
            </a:pPr>
            <a:r>
              <a:rPr lang="cs-CZ" sz="3200" b="1">
                <a:solidFill>
                  <a:srgbClr val="2E75B5"/>
                </a:solidFill>
                <a:latin typeface="Calibri"/>
                <a:ea typeface="Calibri"/>
                <a:cs typeface="Calibri"/>
                <a:sym typeface="Calibri"/>
              </a:rPr>
              <a:t>Laboratory of Temperate Biodiversity</a:t>
            </a:r>
            <a:endParaRPr sz="3200" b="1">
              <a:solidFill>
                <a:srgbClr val="2E75B5"/>
              </a:solidFill>
              <a:latin typeface="Calibri"/>
              <a:ea typeface="Calibri"/>
              <a:cs typeface="Calibri"/>
              <a:sym typeface="Calibri"/>
            </a:endParaRPr>
          </a:p>
          <a:p>
            <a:pPr marL="0" lvl="0" indent="0" algn="l" rtl="0">
              <a:spcBef>
                <a:spcPts val="0"/>
              </a:spcBef>
              <a:spcAft>
                <a:spcPts val="0"/>
              </a:spcAft>
              <a:buNone/>
            </a:pPr>
            <a:endParaRPr sz="3200" b="1">
              <a:solidFill>
                <a:srgbClr val="2E75B5"/>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cs-CZ" sz="1800" b="1">
                <a:solidFill>
                  <a:srgbClr val="2E75B5"/>
                </a:solidFill>
                <a:latin typeface="Calibri"/>
                <a:ea typeface="Calibri"/>
                <a:cs typeface="Calibri"/>
                <a:sym typeface="Calibri"/>
              </a:rPr>
              <a:t>Monitorng impacts of wild ugulatess refaunation</a:t>
            </a:r>
            <a:endParaRPr>
              <a:solidFill>
                <a:schemeClr val="dk1"/>
              </a:solidFill>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cs-CZ" sz="1800">
                <a:solidFill>
                  <a:schemeClr val="dk1"/>
                </a:solidFill>
                <a:latin typeface="Calibri"/>
                <a:ea typeface="Calibri"/>
                <a:cs typeface="Calibri"/>
                <a:sym typeface="Calibri"/>
              </a:rPr>
              <a:t>European ecosystems / biodiversity had evolved under strong influence of large megafauna grazers. Bringing them back may provide the optimistic agenda for coservation in XXI. century. Our publication under review documents positive effects on specialised grassland butterflies. </a:t>
            </a:r>
            <a:endParaRPr>
              <a:solidFill>
                <a:schemeClr val="dk1"/>
              </a:solidFill>
            </a:endParaRPr>
          </a:p>
          <a:p>
            <a:pPr marL="0" marR="0" lvl="0" indent="0" algn="l" rtl="0">
              <a:spcBef>
                <a:spcPts val="0"/>
              </a:spcBef>
              <a:spcAft>
                <a:spcPts val="0"/>
              </a:spcAft>
              <a:buNone/>
            </a:pPr>
            <a:endParaRPr sz="3200" b="1">
              <a:solidFill>
                <a:srgbClr val="2E75B5"/>
              </a:solidFill>
              <a:latin typeface="Calibri"/>
              <a:ea typeface="Calibri"/>
              <a:cs typeface="Calibri"/>
              <a:sym typeface="Calibri"/>
            </a:endParaRPr>
          </a:p>
          <a:p>
            <a:pPr marL="0" marR="0" lvl="0" indent="0" algn="l" rtl="0">
              <a:spcBef>
                <a:spcPts val="0"/>
              </a:spcBef>
              <a:spcAft>
                <a:spcPts val="0"/>
              </a:spcAft>
              <a:buNone/>
            </a:pPr>
            <a:endParaRPr sz="3200" b="1">
              <a:solidFill>
                <a:srgbClr val="2E75B5"/>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3200" b="1">
              <a:solidFill>
                <a:srgbClr val="2E75B5"/>
              </a:solidFill>
              <a:latin typeface="Calibri"/>
              <a:ea typeface="Calibri"/>
              <a:cs typeface="Calibri"/>
              <a:sym typeface="Calibri"/>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164" name="Google Shape;164;gc739bad88a_0_5"/>
          <p:cNvPicPr preferRelativeResize="0"/>
          <p:nvPr/>
        </p:nvPicPr>
        <p:blipFill>
          <a:blip r:embed="rId3">
            <a:alphaModFix/>
          </a:blip>
          <a:stretch>
            <a:fillRect/>
          </a:stretch>
        </p:blipFill>
        <p:spPr>
          <a:xfrm>
            <a:off x="7929700" y="4475775"/>
            <a:ext cx="4042427" cy="2271649"/>
          </a:xfrm>
          <a:prstGeom prst="rect">
            <a:avLst/>
          </a:prstGeom>
          <a:noFill/>
          <a:ln>
            <a:noFill/>
          </a:ln>
        </p:spPr>
      </p:pic>
      <p:pic>
        <p:nvPicPr>
          <p:cNvPr id="165" name="Google Shape;165;gc739bad88a_0_5"/>
          <p:cNvPicPr preferRelativeResize="0"/>
          <p:nvPr/>
        </p:nvPicPr>
        <p:blipFill>
          <a:blip r:embed="rId4">
            <a:alphaModFix/>
          </a:blip>
          <a:stretch>
            <a:fillRect/>
          </a:stretch>
        </p:blipFill>
        <p:spPr>
          <a:xfrm>
            <a:off x="766001" y="4945651"/>
            <a:ext cx="5939075" cy="1801775"/>
          </a:xfrm>
          <a:prstGeom prst="rect">
            <a:avLst/>
          </a:prstGeom>
          <a:noFill/>
          <a:ln>
            <a:noFill/>
          </a:ln>
        </p:spPr>
      </p:pic>
      <p:pic>
        <p:nvPicPr>
          <p:cNvPr id="166" name="Google Shape;166;gc739bad88a_0_5"/>
          <p:cNvPicPr preferRelativeResize="0"/>
          <p:nvPr/>
        </p:nvPicPr>
        <p:blipFill rotWithShape="1">
          <a:blip r:embed="rId5">
            <a:alphaModFix/>
          </a:blip>
          <a:srcRect r="5517"/>
          <a:stretch/>
        </p:blipFill>
        <p:spPr>
          <a:xfrm>
            <a:off x="8084063" y="645450"/>
            <a:ext cx="3733700" cy="315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12"/>
          <p:cNvSpPr/>
          <p:nvPr/>
        </p:nvSpPr>
        <p:spPr>
          <a:xfrm>
            <a:off x="486670" y="1215509"/>
            <a:ext cx="7552645"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a:solidFill>
                  <a:srgbClr val="2E75B5"/>
                </a:solidFill>
                <a:latin typeface="Calibri"/>
                <a:ea typeface="Calibri"/>
                <a:cs typeface="Calibri"/>
                <a:sym typeface="Calibri"/>
              </a:rPr>
              <a:t>Insect Biodiversity and Conservation Biology</a:t>
            </a:r>
            <a:endParaRPr/>
          </a:p>
          <a:p>
            <a:pPr marL="0" marR="0" lvl="0" indent="0" algn="l" rtl="0">
              <a:spcBef>
                <a:spcPts val="0"/>
              </a:spcBef>
              <a:spcAft>
                <a:spcPts val="0"/>
              </a:spcAft>
              <a:buNone/>
            </a:pPr>
            <a:r>
              <a:rPr lang="cs-CZ" sz="3200" b="1">
                <a:solidFill>
                  <a:srgbClr val="2E75B5"/>
                </a:solidFill>
                <a:latin typeface="Calibri"/>
                <a:ea typeface="Calibri"/>
                <a:cs typeface="Calibri"/>
                <a:sym typeface="Calibri"/>
              </a:rPr>
              <a:t>Laboratory of Woodland Ecology</a:t>
            </a:r>
            <a:endParaRPr sz="1800" b="1">
              <a:solidFill>
                <a:srgbClr val="2E75B5"/>
              </a:solidFill>
              <a:latin typeface="Calibri"/>
              <a:ea typeface="Calibri"/>
              <a:cs typeface="Calibri"/>
              <a:sym typeface="Calibri"/>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a:p>
          <a:p>
            <a:pPr marL="0" marR="0" lvl="0" indent="0" algn="l" rtl="0">
              <a:spcBef>
                <a:spcPts val="0"/>
              </a:spcBef>
              <a:spcAft>
                <a:spcPts val="0"/>
              </a:spcAft>
              <a:buNone/>
            </a:pPr>
            <a:r>
              <a:rPr lang="cs-CZ" sz="1800" b="1">
                <a:solidFill>
                  <a:srgbClr val="2E75B5"/>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2" name="Obrázek 1"/>
          <p:cNvPicPr>
            <a:picLocks noChangeAspect="1"/>
          </p:cNvPicPr>
          <p:nvPr/>
        </p:nvPicPr>
        <p:blipFill>
          <a:blip r:embed="rId3"/>
          <a:stretch>
            <a:fillRect/>
          </a:stretch>
        </p:blipFill>
        <p:spPr>
          <a:xfrm>
            <a:off x="486670" y="2548692"/>
            <a:ext cx="8602275" cy="3305636"/>
          </a:xfrm>
          <a:prstGeom prst="rect">
            <a:avLst/>
          </a:prstGeom>
        </p:spPr>
      </p:pic>
      <p:pic>
        <p:nvPicPr>
          <p:cNvPr id="3" name="Obrázek 2"/>
          <p:cNvPicPr>
            <a:picLocks noChangeAspect="1"/>
          </p:cNvPicPr>
          <p:nvPr/>
        </p:nvPicPr>
        <p:blipFill>
          <a:blip r:embed="rId4"/>
          <a:stretch>
            <a:fillRect/>
          </a:stretch>
        </p:blipFill>
        <p:spPr>
          <a:xfrm>
            <a:off x="6183155" y="1798945"/>
            <a:ext cx="5811580" cy="3203556"/>
          </a:xfrm>
          <a:prstGeom prst="rect">
            <a:avLst/>
          </a:prstGeom>
        </p:spPr>
      </p:pic>
      <p:pic>
        <p:nvPicPr>
          <p:cNvPr id="4" name="Obrázek 3"/>
          <p:cNvPicPr>
            <a:picLocks noChangeAspect="1"/>
          </p:cNvPicPr>
          <p:nvPr/>
        </p:nvPicPr>
        <p:blipFill>
          <a:blip r:embed="rId5"/>
          <a:stretch>
            <a:fillRect/>
          </a:stretch>
        </p:blipFill>
        <p:spPr>
          <a:xfrm>
            <a:off x="9088945" y="4053371"/>
            <a:ext cx="2865475" cy="2750087"/>
          </a:xfrm>
          <a:prstGeom prst="rect">
            <a:avLst/>
          </a:prstGeom>
        </p:spPr>
      </p:pic>
      <p:sp>
        <p:nvSpPr>
          <p:cNvPr id="5" name="Obdélník 4"/>
          <p:cNvSpPr/>
          <p:nvPr/>
        </p:nvSpPr>
        <p:spPr>
          <a:xfrm>
            <a:off x="3147461" y="6181795"/>
            <a:ext cx="3658374" cy="307777"/>
          </a:xfrm>
          <a:prstGeom prst="rect">
            <a:avLst/>
          </a:prstGeom>
        </p:spPr>
        <p:txBody>
          <a:bodyPr wrap="none">
            <a:spAutoFit/>
          </a:bodyPr>
          <a:lstStyle/>
          <a:p>
            <a:r>
              <a:rPr lang="en-GB" dirty="0">
                <a:latin typeface="Arial" panose="020B0604020202020204" pitchFamily="34" charset="0"/>
              </a:rPr>
              <a:t>NATURE COMMUNICATIONS| (2020) 11:4</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6" name="Obrázek 5"/>
          <p:cNvPicPr>
            <a:picLocks noChangeAspect="1"/>
          </p:cNvPicPr>
          <p:nvPr/>
        </p:nvPicPr>
        <p:blipFill>
          <a:blip r:embed="rId3"/>
          <a:stretch>
            <a:fillRect/>
          </a:stretch>
        </p:blipFill>
        <p:spPr>
          <a:xfrm>
            <a:off x="3091946" y="2753101"/>
            <a:ext cx="4561179" cy="2564411"/>
          </a:xfrm>
          <a:prstGeom prst="rect">
            <a:avLst/>
          </a:prstGeom>
        </p:spPr>
      </p:pic>
      <p:sp>
        <p:nvSpPr>
          <p:cNvPr id="172" name="Google Shape;172;p11"/>
          <p:cNvSpPr/>
          <p:nvPr/>
        </p:nvSpPr>
        <p:spPr>
          <a:xfrm>
            <a:off x="486670" y="1215509"/>
            <a:ext cx="7552645"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Laboratory</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of</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Woodland</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Ecology</a:t>
            </a:r>
            <a:endParaRPr sz="1800" b="1" dirty="0">
              <a:solidFill>
                <a:srgbClr val="2E75B5"/>
              </a:solidFill>
              <a:latin typeface="Calibri"/>
              <a:ea typeface="Calibri"/>
              <a:cs typeface="Calibri"/>
              <a:sym typeface="Calibri"/>
            </a:endParaRPr>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842" y="203920"/>
            <a:ext cx="4104158" cy="4928767"/>
          </a:xfrm>
          <a:prstGeom prst="rect">
            <a:avLst/>
          </a:prstGeom>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0195" y="2449560"/>
            <a:ext cx="2240360" cy="3120873"/>
          </a:xfrm>
          <a:prstGeom prst="rect">
            <a:avLst/>
          </a:prstGeom>
        </p:spPr>
      </p:pic>
      <p:sp>
        <p:nvSpPr>
          <p:cNvPr id="4" name="Obdélník 3"/>
          <p:cNvSpPr/>
          <p:nvPr/>
        </p:nvSpPr>
        <p:spPr>
          <a:xfrm>
            <a:off x="486670" y="2308116"/>
            <a:ext cx="1213794" cy="461665"/>
          </a:xfrm>
          <a:prstGeom prst="rect">
            <a:avLst/>
          </a:prstGeom>
        </p:spPr>
        <p:txBody>
          <a:bodyPr wrap="none">
            <a:spAutoFit/>
          </a:bodyPr>
          <a:lstStyle/>
          <a:p>
            <a:r>
              <a:rPr lang="cs-CZ" sz="2400" b="1" dirty="0" err="1" smtClean="0">
                <a:solidFill>
                  <a:srgbClr val="2E75B5"/>
                </a:solidFill>
                <a:latin typeface="Calibri"/>
                <a:ea typeface="Calibri"/>
                <a:cs typeface="Calibri"/>
                <a:sym typeface="Calibri"/>
              </a:rPr>
              <a:t>Pollards</a:t>
            </a:r>
            <a:endParaRPr lang="en-GB" sz="2400" dirty="0"/>
          </a:p>
        </p:txBody>
      </p:sp>
      <p:sp>
        <p:nvSpPr>
          <p:cNvPr id="7" name="Obdélník 6"/>
          <p:cNvSpPr/>
          <p:nvPr/>
        </p:nvSpPr>
        <p:spPr>
          <a:xfrm>
            <a:off x="8667557" y="5139335"/>
            <a:ext cx="3972983" cy="830997"/>
          </a:xfrm>
          <a:prstGeom prst="rect">
            <a:avLst/>
          </a:prstGeom>
        </p:spPr>
        <p:txBody>
          <a:bodyPr wrap="square">
            <a:spAutoFit/>
          </a:bodyPr>
          <a:lstStyle/>
          <a:p>
            <a:r>
              <a:rPr lang="cs-CZ" sz="2400" dirty="0" err="1" smtClean="0">
                <a:solidFill>
                  <a:schemeClr val="tx1"/>
                </a:solidFill>
                <a:latin typeface="Calibri"/>
                <a:ea typeface="Calibri"/>
                <a:cs typeface="Calibri"/>
                <a:sym typeface="Calibri"/>
              </a:rPr>
              <a:t>Journa</a:t>
            </a:r>
            <a:r>
              <a:rPr lang="en-GB" sz="2400" dirty="0" smtClean="0">
                <a:solidFill>
                  <a:schemeClr val="tx1"/>
                </a:solidFill>
                <a:latin typeface="Calibri"/>
                <a:ea typeface="Calibri"/>
                <a:cs typeface="Calibri"/>
                <a:sym typeface="Calibri"/>
              </a:rPr>
              <a:t>l</a:t>
            </a:r>
            <a:r>
              <a:rPr lang="cs-CZ" sz="2400" dirty="0" smtClean="0">
                <a:solidFill>
                  <a:schemeClr val="tx1"/>
                </a:solidFill>
                <a:latin typeface="Calibri"/>
                <a:ea typeface="Calibri"/>
                <a:cs typeface="Calibri"/>
                <a:sym typeface="Calibri"/>
              </a:rPr>
              <a:t> </a:t>
            </a:r>
            <a:r>
              <a:rPr lang="cs-CZ" sz="2400" dirty="0" err="1" smtClean="0">
                <a:solidFill>
                  <a:schemeClr val="tx1"/>
                </a:solidFill>
                <a:latin typeface="Calibri"/>
                <a:ea typeface="Calibri"/>
                <a:cs typeface="Calibri"/>
                <a:sym typeface="Calibri"/>
              </a:rPr>
              <a:t>of</a:t>
            </a:r>
            <a:r>
              <a:rPr lang="cs-CZ" sz="2400" dirty="0" smtClean="0">
                <a:solidFill>
                  <a:schemeClr val="tx1"/>
                </a:solidFill>
                <a:latin typeface="Calibri"/>
                <a:ea typeface="Calibri"/>
                <a:cs typeface="Calibri"/>
                <a:sym typeface="Calibri"/>
              </a:rPr>
              <a:t> </a:t>
            </a:r>
            <a:r>
              <a:rPr lang="cs-CZ" sz="2400" dirty="0" err="1" smtClean="0">
                <a:solidFill>
                  <a:schemeClr val="tx1"/>
                </a:solidFill>
                <a:latin typeface="Calibri"/>
                <a:ea typeface="Calibri"/>
                <a:cs typeface="Calibri"/>
                <a:sym typeface="Calibri"/>
              </a:rPr>
              <a:t>Insect</a:t>
            </a:r>
            <a:r>
              <a:rPr lang="cs-CZ" sz="2400" dirty="0" smtClean="0">
                <a:solidFill>
                  <a:schemeClr val="tx1"/>
                </a:solidFill>
                <a:latin typeface="Calibri"/>
                <a:ea typeface="Calibri"/>
                <a:cs typeface="Calibri"/>
                <a:sym typeface="Calibri"/>
              </a:rPr>
              <a:t> </a:t>
            </a:r>
            <a:r>
              <a:rPr lang="cs-CZ" sz="2400" dirty="0" err="1" smtClean="0">
                <a:solidFill>
                  <a:schemeClr val="tx1"/>
                </a:solidFill>
                <a:latin typeface="Calibri"/>
                <a:ea typeface="Calibri"/>
                <a:cs typeface="Calibri"/>
                <a:sym typeface="Calibri"/>
              </a:rPr>
              <a:t>Cons</a:t>
            </a:r>
            <a:r>
              <a:rPr lang="en-GB" sz="2400" dirty="0" err="1" smtClean="0">
                <a:solidFill>
                  <a:schemeClr val="tx1"/>
                </a:solidFill>
                <a:latin typeface="Calibri"/>
                <a:ea typeface="Calibri"/>
                <a:cs typeface="Calibri"/>
                <a:sym typeface="Calibri"/>
              </a:rPr>
              <a:t>erv</a:t>
            </a:r>
            <a:r>
              <a:rPr lang="en-GB" sz="2400" dirty="0" smtClean="0">
                <a:solidFill>
                  <a:schemeClr val="tx1"/>
                </a:solidFill>
                <a:latin typeface="Calibri"/>
                <a:ea typeface="Calibri"/>
                <a:cs typeface="Calibri"/>
                <a:sym typeface="Calibri"/>
              </a:rPr>
              <a:t>.</a:t>
            </a:r>
            <a:r>
              <a:rPr lang="cs-CZ" sz="2400" dirty="0">
                <a:solidFill>
                  <a:schemeClr val="tx1"/>
                </a:solidFill>
                <a:latin typeface="Calibri"/>
                <a:ea typeface="Calibri"/>
                <a:cs typeface="Calibri"/>
                <a:sym typeface="Calibri"/>
              </a:rPr>
              <a:t> </a:t>
            </a:r>
            <a:r>
              <a:rPr lang="cs-CZ" sz="2400" dirty="0" smtClean="0">
                <a:solidFill>
                  <a:schemeClr val="tx1"/>
                </a:solidFill>
                <a:latin typeface="Calibri"/>
                <a:ea typeface="Calibri"/>
                <a:cs typeface="Calibri"/>
                <a:sym typeface="Calibri"/>
              </a:rPr>
              <a:t>Čížek et al., </a:t>
            </a:r>
            <a:r>
              <a:rPr lang="cs-CZ" sz="2400" i="1" dirty="0" smtClean="0">
                <a:solidFill>
                  <a:schemeClr val="tx1"/>
                </a:solidFill>
                <a:latin typeface="Calibri"/>
                <a:cs typeface="Calibri"/>
                <a:sym typeface="Calibri"/>
              </a:rPr>
              <a:t>in </a:t>
            </a:r>
            <a:r>
              <a:rPr lang="cs-CZ" sz="2400" i="1" dirty="0" err="1" smtClean="0">
                <a:solidFill>
                  <a:schemeClr val="tx1"/>
                </a:solidFill>
                <a:latin typeface="Calibri"/>
                <a:cs typeface="Calibri"/>
                <a:sym typeface="Calibri"/>
              </a:rPr>
              <a:t>press</a:t>
            </a:r>
            <a:endParaRPr lang="en-GB" sz="2400" i="1" dirty="0">
              <a:solidFill>
                <a:schemeClr val="tx1"/>
              </a:solidFill>
            </a:endParaRPr>
          </a:p>
        </p:txBody>
      </p:sp>
      <p:sp>
        <p:nvSpPr>
          <p:cNvPr id="8" name="Obdélník 7"/>
          <p:cNvSpPr/>
          <p:nvPr/>
        </p:nvSpPr>
        <p:spPr>
          <a:xfrm>
            <a:off x="6399342" y="5577081"/>
            <a:ext cx="2299236" cy="707886"/>
          </a:xfrm>
          <a:prstGeom prst="rect">
            <a:avLst/>
          </a:prstGeom>
        </p:spPr>
        <p:txBody>
          <a:bodyPr wrap="square">
            <a:spAutoFit/>
          </a:bodyPr>
          <a:lstStyle/>
          <a:p>
            <a:r>
              <a:rPr lang="cs-CZ" sz="2000" dirty="0" err="1" smtClean="0">
                <a:solidFill>
                  <a:schemeClr val="tx1"/>
                </a:solidFill>
                <a:latin typeface="Calibri"/>
                <a:ea typeface="Calibri"/>
                <a:cs typeface="Calibri"/>
                <a:sym typeface="Calibri"/>
              </a:rPr>
              <a:t>Book</a:t>
            </a:r>
            <a:r>
              <a:rPr lang="cs-CZ" sz="2000" dirty="0" smtClean="0">
                <a:solidFill>
                  <a:schemeClr val="tx1"/>
                </a:solidFill>
                <a:latin typeface="Calibri"/>
                <a:ea typeface="Calibri"/>
                <a:cs typeface="Calibri"/>
                <a:sym typeface="Calibri"/>
              </a:rPr>
              <a:t> on </a:t>
            </a:r>
            <a:r>
              <a:rPr lang="cs-CZ" sz="2000" dirty="0" err="1" smtClean="0">
                <a:solidFill>
                  <a:schemeClr val="tx1"/>
                </a:solidFill>
                <a:latin typeface="Calibri"/>
                <a:ea typeface="Calibri"/>
                <a:cs typeface="Calibri"/>
                <a:sym typeface="Calibri"/>
              </a:rPr>
              <a:t>how</a:t>
            </a:r>
            <a:r>
              <a:rPr lang="cs-CZ" sz="2000" dirty="0" smtClean="0">
                <a:solidFill>
                  <a:schemeClr val="tx1"/>
                </a:solidFill>
                <a:latin typeface="Calibri"/>
                <a:ea typeface="Calibri"/>
                <a:cs typeface="Calibri"/>
                <a:sym typeface="Calibri"/>
              </a:rPr>
              <a:t> and </a:t>
            </a:r>
            <a:r>
              <a:rPr lang="cs-CZ" sz="2000" dirty="0" err="1" smtClean="0">
                <a:solidFill>
                  <a:schemeClr val="tx1"/>
                </a:solidFill>
                <a:latin typeface="Calibri"/>
                <a:ea typeface="Calibri"/>
                <a:cs typeface="Calibri"/>
                <a:sym typeface="Calibri"/>
              </a:rPr>
              <a:t>why</a:t>
            </a:r>
            <a:r>
              <a:rPr lang="cs-CZ" sz="2000" dirty="0" smtClean="0">
                <a:solidFill>
                  <a:schemeClr val="tx1"/>
                </a:solidFill>
                <a:latin typeface="Calibri"/>
                <a:ea typeface="Calibri"/>
                <a:cs typeface="Calibri"/>
                <a:sym typeface="Calibri"/>
              </a:rPr>
              <a:t> to </a:t>
            </a:r>
            <a:r>
              <a:rPr lang="cs-CZ" sz="2000" dirty="0" err="1" smtClean="0">
                <a:solidFill>
                  <a:schemeClr val="tx1"/>
                </a:solidFill>
                <a:latin typeface="Calibri"/>
                <a:ea typeface="Calibri"/>
                <a:cs typeface="Calibri"/>
                <a:sym typeface="Calibri"/>
              </a:rPr>
              <a:t>pollard</a:t>
            </a:r>
            <a:endParaRPr lang="en-GB" sz="2000" i="1" dirty="0">
              <a:solidFill>
                <a:schemeClr val="tx1"/>
              </a:solidFill>
            </a:endParaRPr>
          </a:p>
        </p:txBody>
      </p:sp>
      <p:sp>
        <p:nvSpPr>
          <p:cNvPr id="11" name="Obdélník 10"/>
          <p:cNvSpPr/>
          <p:nvPr/>
        </p:nvSpPr>
        <p:spPr>
          <a:xfrm>
            <a:off x="3255101" y="5354778"/>
            <a:ext cx="2905092" cy="400110"/>
          </a:xfrm>
          <a:prstGeom prst="rect">
            <a:avLst/>
          </a:prstGeom>
        </p:spPr>
        <p:txBody>
          <a:bodyPr wrap="square">
            <a:spAutoFit/>
          </a:bodyPr>
          <a:lstStyle/>
          <a:p>
            <a:r>
              <a:rPr lang="cs-CZ" sz="2000" dirty="0" smtClean="0">
                <a:solidFill>
                  <a:schemeClr val="tx1"/>
                </a:solidFill>
                <a:latin typeface="Calibri"/>
                <a:ea typeface="Calibri"/>
                <a:cs typeface="Calibri"/>
                <a:sym typeface="Calibri"/>
              </a:rPr>
              <a:t>On-line map </a:t>
            </a:r>
            <a:r>
              <a:rPr lang="en-GB" sz="2000" dirty="0" smtClean="0">
                <a:solidFill>
                  <a:schemeClr val="tx1"/>
                </a:solidFill>
                <a:latin typeface="Calibri"/>
                <a:ea typeface="Calibri"/>
                <a:cs typeface="Calibri"/>
                <a:sym typeface="Calibri"/>
              </a:rPr>
              <a:t>&amp; database</a:t>
            </a:r>
            <a:endParaRPr lang="en-GB" sz="2000" i="1" dirty="0">
              <a:solidFill>
                <a:schemeClr val="tx1"/>
              </a:solidFill>
            </a:endParaRPr>
          </a:p>
        </p:txBody>
      </p:sp>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30" y="2365268"/>
            <a:ext cx="2699514" cy="1974543"/>
          </a:xfrm>
          <a:prstGeom prst="rect">
            <a:avLst/>
          </a:prstGeom>
        </p:spPr>
      </p:pic>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062" y="4279671"/>
            <a:ext cx="2470803" cy="1853102"/>
          </a:xfrm>
          <a:prstGeom prst="rect">
            <a:avLst/>
          </a:prstGeom>
        </p:spPr>
      </p:pic>
      <p:sp>
        <p:nvSpPr>
          <p:cNvPr id="14" name="Obdélník 13"/>
          <p:cNvSpPr/>
          <p:nvPr/>
        </p:nvSpPr>
        <p:spPr>
          <a:xfrm>
            <a:off x="96844" y="6295213"/>
            <a:ext cx="11994436" cy="461665"/>
          </a:xfrm>
          <a:prstGeom prst="rect">
            <a:avLst/>
          </a:prstGeom>
        </p:spPr>
        <p:txBody>
          <a:bodyPr wrap="square">
            <a:spAutoFit/>
          </a:bodyPr>
          <a:lstStyle/>
          <a:p>
            <a:r>
              <a:rPr lang="cs-CZ" sz="2400" dirty="0" err="1" smtClean="0">
                <a:solidFill>
                  <a:srgbClr val="2E75B5"/>
                </a:solidFill>
                <a:latin typeface="Calibri"/>
                <a:ea typeface="Calibri"/>
                <a:cs typeface="Calibri"/>
                <a:sym typeface="Calibri"/>
              </a:rPr>
              <a:t>Restoration</a:t>
            </a:r>
            <a:r>
              <a:rPr lang="cs-CZ" sz="2400" dirty="0" smtClean="0">
                <a:solidFill>
                  <a:srgbClr val="2E75B5"/>
                </a:solidFill>
                <a:latin typeface="Calibri"/>
                <a:ea typeface="Calibri"/>
                <a:cs typeface="Calibri"/>
                <a:sym typeface="Calibri"/>
              </a:rPr>
              <a:t>  </a:t>
            </a:r>
            <a:r>
              <a:rPr lang="en-GB" sz="2400" dirty="0" smtClean="0">
                <a:solidFill>
                  <a:srgbClr val="2E75B5"/>
                </a:solidFill>
                <a:latin typeface="Calibri"/>
                <a:ea typeface="Calibri"/>
                <a:cs typeface="Calibri"/>
                <a:sym typeface="Wingdings" panose="05000000000000000000" pitchFamily="2" charset="2"/>
              </a:rPr>
              <a:t></a:t>
            </a:r>
            <a:r>
              <a:rPr lang="en-GB" sz="2400" dirty="0" smtClean="0">
                <a:solidFill>
                  <a:srgbClr val="2E75B5"/>
                </a:solidFill>
                <a:latin typeface="Calibri"/>
                <a:ea typeface="Calibri"/>
                <a:cs typeface="Calibri"/>
                <a:sym typeface="Calibri"/>
              </a:rPr>
              <a:t> Information accumulation and sharing </a:t>
            </a:r>
            <a:r>
              <a:rPr lang="en-GB" sz="2400" dirty="0" smtClean="0">
                <a:solidFill>
                  <a:srgbClr val="2E75B5"/>
                </a:solidFill>
                <a:latin typeface="Calibri"/>
                <a:ea typeface="Calibri"/>
                <a:cs typeface="Calibri"/>
                <a:sym typeface="Wingdings" panose="05000000000000000000" pitchFamily="2" charset="2"/>
              </a:rPr>
              <a:t>  Research (</a:t>
            </a:r>
            <a:r>
              <a:rPr lang="en-GB" sz="2400" dirty="0" err="1" smtClean="0">
                <a:solidFill>
                  <a:srgbClr val="2E75B5"/>
                </a:solidFill>
                <a:latin typeface="Calibri"/>
                <a:ea typeface="Calibri"/>
                <a:cs typeface="Calibri"/>
                <a:sym typeface="Wingdings" panose="05000000000000000000" pitchFamily="2" charset="2"/>
              </a:rPr>
              <a:t>ento</a:t>
            </a:r>
            <a:r>
              <a:rPr lang="en-GB" sz="2400" dirty="0" smtClean="0">
                <a:solidFill>
                  <a:srgbClr val="2E75B5"/>
                </a:solidFill>
                <a:latin typeface="Calibri"/>
                <a:ea typeface="Calibri"/>
                <a:cs typeface="Calibri"/>
                <a:sym typeface="Wingdings" panose="05000000000000000000" pitchFamily="2" charset="2"/>
              </a:rPr>
              <a:t>/landscape/</a:t>
            </a:r>
            <a:r>
              <a:rPr lang="en-GB" sz="2400" dirty="0" err="1" smtClean="0">
                <a:solidFill>
                  <a:srgbClr val="2E75B5"/>
                </a:solidFill>
                <a:latin typeface="Calibri"/>
                <a:ea typeface="Calibri"/>
                <a:cs typeface="Calibri"/>
                <a:sym typeface="Wingdings" panose="05000000000000000000" pitchFamily="2" charset="2"/>
              </a:rPr>
              <a:t>dendro</a:t>
            </a:r>
            <a:r>
              <a:rPr lang="cs-CZ" sz="2400" dirty="0" smtClean="0">
                <a:solidFill>
                  <a:srgbClr val="2E75B5"/>
                </a:solidFill>
                <a:latin typeface="Calibri"/>
                <a:ea typeface="Calibri"/>
                <a:cs typeface="Calibri"/>
                <a:sym typeface="Wingdings" panose="05000000000000000000" pitchFamily="2" charset="2"/>
              </a:rPr>
              <a:t>)</a:t>
            </a:r>
            <a:endParaRPr lang="en-GB" sz="24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541878" y="2337857"/>
            <a:ext cx="3005640" cy="2348407"/>
          </a:xfrm>
          <a:prstGeom prst="rect">
            <a:avLst/>
          </a:prstGeom>
        </p:spPr>
      </p:pic>
      <p:sp>
        <p:nvSpPr>
          <p:cNvPr id="183" name="Google Shape;18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84" name="Google Shape;184;p13"/>
          <p:cNvSpPr/>
          <p:nvPr/>
        </p:nvSpPr>
        <p:spPr>
          <a:xfrm>
            <a:off x="486670" y="1215509"/>
            <a:ext cx="9171229"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Outreach</a:t>
            </a:r>
            <a:r>
              <a:rPr lang="cs-CZ" sz="3200" b="1" dirty="0">
                <a:solidFill>
                  <a:srgbClr val="2E75B5"/>
                </a:solidFill>
                <a:latin typeface="Calibri"/>
                <a:ea typeface="Calibri"/>
                <a:cs typeface="Calibri"/>
                <a:sym typeface="Calibri"/>
              </a:rPr>
              <a:t> </a:t>
            </a:r>
            <a:r>
              <a:rPr lang="cs-CZ" sz="3200" b="1" dirty="0" smtClean="0">
                <a:solidFill>
                  <a:srgbClr val="2E75B5"/>
                </a:solidFill>
                <a:latin typeface="Calibri"/>
                <a:ea typeface="Calibri"/>
                <a:cs typeface="Calibri"/>
                <a:sym typeface="Calibri"/>
              </a:rPr>
              <a:t>- </a:t>
            </a:r>
            <a:r>
              <a:rPr lang="cs-CZ" sz="3200" b="1" dirty="0" err="1" smtClean="0">
                <a:solidFill>
                  <a:srgbClr val="2E75B5"/>
                </a:solidFill>
                <a:latin typeface="Calibri"/>
                <a:ea typeface="Calibri"/>
                <a:cs typeface="Calibri"/>
                <a:sym typeface="Calibri"/>
              </a:rPr>
              <a:t>popular</a:t>
            </a:r>
            <a:r>
              <a:rPr lang="cs-CZ" sz="3200" b="1" dirty="0" smtClean="0">
                <a:solidFill>
                  <a:srgbClr val="2E75B5"/>
                </a:solidFill>
                <a:latin typeface="Calibri"/>
                <a:ea typeface="Calibri"/>
                <a:cs typeface="Calibri"/>
                <a:sym typeface="Calibri"/>
              </a:rPr>
              <a:t> </a:t>
            </a:r>
            <a:r>
              <a:rPr lang="cs-CZ" sz="3200" b="1" dirty="0" err="1" smtClean="0">
                <a:solidFill>
                  <a:srgbClr val="2E75B5"/>
                </a:solidFill>
                <a:latin typeface="Calibri"/>
                <a:ea typeface="Calibri"/>
                <a:cs typeface="Calibri"/>
                <a:sym typeface="Calibri"/>
              </a:rPr>
              <a:t>articles</a:t>
            </a:r>
            <a:r>
              <a:rPr lang="cs-CZ" sz="3200" b="1" dirty="0" smtClean="0">
                <a:solidFill>
                  <a:srgbClr val="2E75B5"/>
                </a:solidFill>
                <a:latin typeface="Calibri"/>
                <a:ea typeface="Calibri"/>
                <a:cs typeface="Calibri"/>
                <a:sym typeface="Calibri"/>
              </a:rPr>
              <a:t> – </a:t>
            </a:r>
            <a:r>
              <a:rPr lang="cs-CZ" sz="3200" dirty="0" err="1" smtClean="0">
                <a:solidFill>
                  <a:srgbClr val="2E75B5"/>
                </a:solidFill>
                <a:latin typeface="Calibri"/>
                <a:ea typeface="Calibri"/>
                <a:cs typeface="Calibri"/>
                <a:sym typeface="Calibri"/>
              </a:rPr>
              <a:t>mainly</a:t>
            </a:r>
            <a:r>
              <a:rPr lang="cs-CZ" sz="3200" dirty="0" smtClean="0">
                <a:solidFill>
                  <a:srgbClr val="2E75B5"/>
                </a:solidFill>
                <a:latin typeface="Calibri"/>
                <a:ea typeface="Calibri"/>
                <a:cs typeface="Calibri"/>
                <a:sym typeface="Calibri"/>
              </a:rPr>
              <a:t> 2021</a:t>
            </a:r>
            <a:r>
              <a:rPr lang="cs-CZ" sz="3200" b="1" dirty="0">
                <a:solidFill>
                  <a:srgbClr val="2E75B5"/>
                </a:solidFill>
                <a:latin typeface="Calibri"/>
                <a:ea typeface="Calibri"/>
                <a:cs typeface="Calibri"/>
                <a:sym typeface="Calibri"/>
              </a:rPr>
              <a:t/>
            </a:r>
            <a:br>
              <a:rPr lang="cs-CZ" sz="3200" b="1" dirty="0">
                <a:solidFill>
                  <a:srgbClr val="2E75B5"/>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186" name="Google Shape;186;p13"/>
          <p:cNvPicPr preferRelativeResize="0"/>
          <p:nvPr/>
        </p:nvPicPr>
        <p:blipFill>
          <a:blip r:embed="rId4">
            <a:alphaModFix/>
          </a:blip>
          <a:stretch>
            <a:fillRect/>
          </a:stretch>
        </p:blipFill>
        <p:spPr>
          <a:xfrm>
            <a:off x="4842274" y="5001051"/>
            <a:ext cx="5923001" cy="2090475"/>
          </a:xfrm>
          <a:prstGeom prst="rect">
            <a:avLst/>
          </a:prstGeom>
          <a:noFill/>
          <a:ln>
            <a:noFill/>
          </a:ln>
        </p:spPr>
      </p:pic>
      <p:pic>
        <p:nvPicPr>
          <p:cNvPr id="187" name="Google Shape;187;p13"/>
          <p:cNvPicPr preferRelativeResize="0"/>
          <p:nvPr/>
        </p:nvPicPr>
        <p:blipFill>
          <a:blip r:embed="rId5">
            <a:alphaModFix/>
          </a:blip>
          <a:stretch>
            <a:fillRect/>
          </a:stretch>
        </p:blipFill>
        <p:spPr>
          <a:xfrm>
            <a:off x="7719748" y="2231849"/>
            <a:ext cx="3634051" cy="2571076"/>
          </a:xfrm>
          <a:prstGeom prst="rect">
            <a:avLst/>
          </a:prstGeom>
          <a:noFill/>
          <a:ln>
            <a:noFill/>
          </a:ln>
        </p:spPr>
      </p:pic>
      <p:pic>
        <p:nvPicPr>
          <p:cNvPr id="188" name="Google Shape;188;p13"/>
          <p:cNvPicPr preferRelativeResize="0"/>
          <p:nvPr/>
        </p:nvPicPr>
        <p:blipFill>
          <a:blip r:embed="rId6">
            <a:alphaModFix/>
          </a:blip>
          <a:stretch>
            <a:fillRect/>
          </a:stretch>
        </p:blipFill>
        <p:spPr>
          <a:xfrm>
            <a:off x="4842274" y="2260682"/>
            <a:ext cx="3634049" cy="2354443"/>
          </a:xfrm>
          <a:prstGeom prst="rect">
            <a:avLst/>
          </a:prstGeom>
          <a:noFill/>
          <a:ln>
            <a:noFill/>
          </a:ln>
        </p:spPr>
      </p:pic>
      <p:pic>
        <p:nvPicPr>
          <p:cNvPr id="3" name="Obrázek 2" descr="Obsah obrázku text, noviny, snímek obrazovky&#10;&#10;Popis byl vytvořen automaticky">
            <a:extLst>
              <a:ext uri="{FF2B5EF4-FFF2-40B4-BE49-F238E27FC236}">
                <a16:creationId xmlns:a16="http://schemas.microsoft.com/office/drawing/2014/main" id="{B1AC15BE-6A30-413C-9257-E2F397845053}"/>
              </a:ext>
            </a:extLst>
          </p:cNvPr>
          <p:cNvPicPr>
            <a:picLocks noChangeAspect="1"/>
          </p:cNvPicPr>
          <p:nvPr/>
        </p:nvPicPr>
        <p:blipFill>
          <a:blip r:embed="rId7"/>
          <a:stretch>
            <a:fillRect/>
          </a:stretch>
        </p:blipFill>
        <p:spPr>
          <a:xfrm>
            <a:off x="5561083" y="3117250"/>
            <a:ext cx="3195912" cy="2263771"/>
          </a:xfrm>
          <a:prstGeom prst="rect">
            <a:avLst/>
          </a:prstGeom>
        </p:spPr>
      </p:pic>
      <p:pic>
        <p:nvPicPr>
          <p:cNvPr id="185" name="Google Shape;185;p13"/>
          <p:cNvPicPr preferRelativeResize="0"/>
          <p:nvPr/>
        </p:nvPicPr>
        <p:blipFill>
          <a:blip r:embed="rId8">
            <a:alphaModFix/>
          </a:blip>
          <a:stretch>
            <a:fillRect/>
          </a:stretch>
        </p:blipFill>
        <p:spPr>
          <a:xfrm>
            <a:off x="9173123" y="3754733"/>
            <a:ext cx="3018877" cy="2998589"/>
          </a:xfrm>
          <a:prstGeom prst="rect">
            <a:avLst/>
          </a:prstGeom>
          <a:noFill/>
          <a:ln>
            <a:noFill/>
          </a:ln>
        </p:spPr>
      </p:pic>
      <p:pic>
        <p:nvPicPr>
          <p:cNvPr id="4" name="Obrázek 3"/>
          <p:cNvPicPr>
            <a:picLocks noChangeAspect="1"/>
          </p:cNvPicPr>
          <p:nvPr/>
        </p:nvPicPr>
        <p:blipFill>
          <a:blip r:embed="rId9"/>
          <a:stretch>
            <a:fillRect/>
          </a:stretch>
        </p:blipFill>
        <p:spPr>
          <a:xfrm>
            <a:off x="117865" y="3623607"/>
            <a:ext cx="4255210" cy="2960146"/>
          </a:xfrm>
          <a:prstGeom prst="rect">
            <a:avLst/>
          </a:prstGeom>
        </p:spPr>
      </p:pic>
      <p:pic>
        <p:nvPicPr>
          <p:cNvPr id="5" name="Obrázek 4"/>
          <p:cNvPicPr>
            <a:picLocks noChangeAspect="1"/>
          </p:cNvPicPr>
          <p:nvPr/>
        </p:nvPicPr>
        <p:blipFill>
          <a:blip r:embed="rId10"/>
          <a:stretch>
            <a:fillRect/>
          </a:stretch>
        </p:blipFill>
        <p:spPr>
          <a:xfrm>
            <a:off x="2552616" y="3400513"/>
            <a:ext cx="2289658" cy="2008964"/>
          </a:xfrm>
          <a:prstGeom prst="rect">
            <a:avLst/>
          </a:prstGeom>
        </p:spPr>
      </p:pic>
      <p:pic>
        <p:nvPicPr>
          <p:cNvPr id="6" name="Obrázek 5"/>
          <p:cNvPicPr>
            <a:picLocks noChangeAspect="1"/>
          </p:cNvPicPr>
          <p:nvPr/>
        </p:nvPicPr>
        <p:blipFill>
          <a:blip r:embed="rId11"/>
          <a:stretch>
            <a:fillRect/>
          </a:stretch>
        </p:blipFill>
        <p:spPr>
          <a:xfrm>
            <a:off x="2736998" y="5055309"/>
            <a:ext cx="1814339" cy="17265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5" name="Obrázek 14"/>
          <p:cNvPicPr>
            <a:picLocks noChangeAspect="1"/>
          </p:cNvPicPr>
          <p:nvPr/>
        </p:nvPicPr>
        <p:blipFill>
          <a:blip r:embed="rId3"/>
          <a:stretch>
            <a:fillRect/>
          </a:stretch>
        </p:blipFill>
        <p:spPr>
          <a:xfrm>
            <a:off x="3488739" y="5482460"/>
            <a:ext cx="972902" cy="1337142"/>
          </a:xfrm>
          <a:prstGeom prst="rect">
            <a:avLst/>
          </a:prstGeom>
        </p:spPr>
      </p:pic>
      <p:pic>
        <p:nvPicPr>
          <p:cNvPr id="11" name="Obrázek 10"/>
          <p:cNvPicPr>
            <a:picLocks noChangeAspect="1"/>
          </p:cNvPicPr>
          <p:nvPr/>
        </p:nvPicPr>
        <p:blipFill>
          <a:blip r:embed="rId4"/>
          <a:stretch>
            <a:fillRect/>
          </a:stretch>
        </p:blipFill>
        <p:spPr>
          <a:xfrm>
            <a:off x="156657" y="4098795"/>
            <a:ext cx="1975154" cy="2613533"/>
          </a:xfrm>
          <a:prstGeom prst="rect">
            <a:avLst/>
          </a:prstGeom>
        </p:spPr>
      </p:pic>
      <p:pic>
        <p:nvPicPr>
          <p:cNvPr id="10" name="Obrázek 9"/>
          <p:cNvPicPr>
            <a:picLocks noChangeAspect="1"/>
          </p:cNvPicPr>
          <p:nvPr/>
        </p:nvPicPr>
        <p:blipFill>
          <a:blip r:embed="rId5"/>
          <a:stretch>
            <a:fillRect/>
          </a:stretch>
        </p:blipFill>
        <p:spPr>
          <a:xfrm>
            <a:off x="1808057" y="4063202"/>
            <a:ext cx="1567915" cy="2208465"/>
          </a:xfrm>
          <a:prstGeom prst="rect">
            <a:avLst/>
          </a:prstGeom>
        </p:spPr>
      </p:pic>
      <p:sp>
        <p:nvSpPr>
          <p:cNvPr id="184" name="Google Shape;184;p13"/>
          <p:cNvSpPr/>
          <p:nvPr/>
        </p:nvSpPr>
        <p:spPr>
          <a:xfrm>
            <a:off x="486670" y="1215509"/>
            <a:ext cx="9753525" cy="33239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Outreach</a:t>
            </a:r>
            <a:r>
              <a:rPr lang="cs-CZ" sz="3200" b="1" dirty="0">
                <a:solidFill>
                  <a:srgbClr val="2E75B5"/>
                </a:solidFill>
                <a:latin typeface="Calibri"/>
                <a:ea typeface="Calibri"/>
                <a:cs typeface="Calibri"/>
                <a:sym typeface="Calibri"/>
              </a:rPr>
              <a:t> </a:t>
            </a:r>
            <a:r>
              <a:rPr lang="cs-CZ" sz="3200" b="1" dirty="0" smtClean="0">
                <a:solidFill>
                  <a:srgbClr val="2E75B5"/>
                </a:solidFill>
                <a:latin typeface="Calibri"/>
                <a:ea typeface="Calibri"/>
                <a:cs typeface="Calibri"/>
                <a:sym typeface="Calibri"/>
              </a:rPr>
              <a:t>–</a:t>
            </a:r>
            <a:r>
              <a:rPr lang="cs-CZ" sz="3200" dirty="0" err="1" smtClean="0">
                <a:solidFill>
                  <a:srgbClr val="2E75B5"/>
                </a:solidFill>
                <a:latin typeface="Calibri"/>
                <a:ea typeface="Calibri"/>
                <a:cs typeface="Calibri"/>
                <a:sym typeface="Calibri"/>
              </a:rPr>
              <a:t>collaboration</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with</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NatCons</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gov</a:t>
            </a:r>
            <a:r>
              <a:rPr lang="cs-CZ" sz="3200" dirty="0" smtClean="0">
                <a:solidFill>
                  <a:srgbClr val="2E75B5"/>
                </a:solidFill>
                <a:latin typeface="Calibri"/>
                <a:ea typeface="Calibri"/>
                <a:cs typeface="Calibri"/>
                <a:sym typeface="Calibri"/>
              </a:rPr>
              <a:t>/</a:t>
            </a:r>
            <a:r>
              <a:rPr lang="cs-CZ" sz="3200" dirty="0" err="1" smtClean="0">
                <a:solidFill>
                  <a:srgbClr val="2E75B5"/>
                </a:solidFill>
                <a:latin typeface="Calibri"/>
                <a:ea typeface="Calibri"/>
                <a:cs typeface="Calibri"/>
                <a:sym typeface="Calibri"/>
              </a:rPr>
              <a:t>NGOs</a:t>
            </a:r>
            <a:r>
              <a:rPr lang="cs-CZ" sz="3200" dirty="0" smtClean="0">
                <a:solidFill>
                  <a:srgbClr val="2E75B5"/>
                </a:solidFill>
                <a:latin typeface="Calibri"/>
                <a:ea typeface="Calibri"/>
                <a:cs typeface="Calibri"/>
                <a:sym typeface="Calibri"/>
              </a:rPr>
              <a:t>/</a:t>
            </a:r>
            <a:r>
              <a:rPr lang="cs-CZ" sz="3200" dirty="0" err="1" smtClean="0">
                <a:solidFill>
                  <a:srgbClr val="2E75B5"/>
                </a:solidFill>
                <a:latin typeface="Calibri"/>
                <a:ea typeface="Calibri"/>
                <a:cs typeface="Calibri"/>
                <a:sym typeface="Calibri"/>
              </a:rPr>
              <a:t>priv</a:t>
            </a:r>
            <a:r>
              <a:rPr lang="cs-CZ" sz="3200" dirty="0">
                <a:solidFill>
                  <a:srgbClr val="2E75B5"/>
                </a:solidFill>
                <a:latin typeface="Calibri"/>
                <a:ea typeface="Calibri"/>
                <a:cs typeface="Calibri"/>
                <a:sym typeface="Calibri"/>
              </a:rPr>
              <a:t>.</a:t>
            </a:r>
            <a:r>
              <a:rPr lang="cs-CZ" sz="3200" dirty="0" smtClean="0">
                <a:solidFill>
                  <a:srgbClr val="2E75B5"/>
                </a:solidFill>
                <a:latin typeface="Calibri"/>
                <a:ea typeface="Calibri"/>
                <a:cs typeface="Calibri"/>
                <a:sym typeface="Calibri"/>
              </a:rPr>
              <a:t>)</a:t>
            </a:r>
          </a:p>
          <a:p>
            <a:pPr marL="0" marR="0" lvl="0" indent="0" algn="l" rtl="0">
              <a:spcBef>
                <a:spcPts val="0"/>
              </a:spcBef>
              <a:spcAft>
                <a:spcPts val="0"/>
              </a:spcAft>
              <a:buNone/>
            </a:pPr>
            <a:r>
              <a:rPr lang="cs-CZ" sz="3200" b="1" dirty="0">
                <a:solidFill>
                  <a:srgbClr val="2E75B5"/>
                </a:solidFill>
                <a:latin typeface="Calibri"/>
                <a:ea typeface="Calibri"/>
                <a:cs typeface="Calibri"/>
                <a:sym typeface="Calibri"/>
              </a:rPr>
              <a:t>	 </a:t>
            </a:r>
            <a:r>
              <a:rPr lang="cs-CZ" sz="3200" b="1"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guidebooks</a:t>
            </a:r>
            <a:r>
              <a:rPr lang="cs-CZ" sz="3200" dirty="0" smtClean="0">
                <a:solidFill>
                  <a:srgbClr val="2E75B5"/>
                </a:solidFill>
                <a:latin typeface="Calibri"/>
                <a:ea typeface="Calibri"/>
                <a:cs typeface="Calibri"/>
                <a:sym typeface="Calibri"/>
              </a:rPr>
              <a:t> (species and habitat management) </a:t>
            </a:r>
          </a:p>
          <a:p>
            <a:pPr marL="0" marR="0" lvl="0" indent="0" algn="l" rtl="0">
              <a:spcBef>
                <a:spcPts val="0"/>
              </a:spcBef>
              <a:spcAft>
                <a:spcPts val="0"/>
              </a:spcAft>
              <a:buNone/>
            </a:pP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maps</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land</a:t>
            </a:r>
            <a:r>
              <a:rPr lang="cs-CZ" sz="3200" dirty="0" smtClean="0">
                <a:solidFill>
                  <a:srgbClr val="2E75B5"/>
                </a:solidFill>
                <a:latin typeface="Calibri"/>
                <a:ea typeface="Calibri"/>
                <a:cs typeface="Calibri"/>
                <a:sym typeface="Calibri"/>
              </a:rPr>
              <a:t> use </a:t>
            </a:r>
            <a:r>
              <a:rPr lang="cs-CZ" sz="3200" dirty="0" err="1" smtClean="0">
                <a:solidFill>
                  <a:srgbClr val="2E75B5"/>
                </a:solidFill>
                <a:latin typeface="Calibri"/>
                <a:ea typeface="Calibri"/>
                <a:cs typeface="Calibri"/>
                <a:sym typeface="Calibri"/>
              </a:rPr>
              <a:t>change</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analyses</a:t>
            </a:r>
            <a:r>
              <a:rPr lang="cs-CZ" sz="3200" dirty="0" smtClean="0">
                <a:solidFill>
                  <a:srgbClr val="2E75B5"/>
                </a:solidFill>
                <a:latin typeface="Calibri"/>
                <a:ea typeface="Calibri"/>
                <a:cs typeface="Calibri"/>
                <a:sym typeface="Calibri"/>
              </a:rPr>
              <a:t/>
            </a:r>
            <a:br>
              <a:rPr lang="cs-CZ" sz="3200" dirty="0" smtClean="0">
                <a:solidFill>
                  <a:srgbClr val="2E75B5"/>
                </a:solidFill>
                <a:latin typeface="Calibri"/>
                <a:ea typeface="Calibri"/>
                <a:cs typeface="Calibri"/>
                <a:sym typeface="Calibri"/>
              </a:rPr>
            </a:br>
            <a:r>
              <a:rPr lang="cs-CZ" sz="3200" dirty="0" err="1" smtClean="0">
                <a:solidFill>
                  <a:srgbClr val="2E75B5"/>
                </a:solidFill>
                <a:latin typeface="Calibri"/>
                <a:ea typeface="Calibri"/>
                <a:cs typeface="Calibri"/>
                <a:sym typeface="Calibri"/>
              </a:rPr>
              <a:t>Teaching</a:t>
            </a:r>
            <a:r>
              <a:rPr lang="cs-CZ" sz="3200" dirty="0" smtClean="0">
                <a:solidFill>
                  <a:srgbClr val="2E75B5"/>
                </a:solidFill>
                <a:latin typeface="Calibri"/>
                <a:ea typeface="Calibri"/>
                <a:cs typeface="Calibri"/>
                <a:sym typeface="Calibri"/>
              </a:rPr>
              <a:t> (		   </a:t>
            </a:r>
            <a:r>
              <a:rPr lang="cs-CZ" sz="3200" dirty="0" err="1" smtClean="0">
                <a:solidFill>
                  <a:srgbClr val="2E75B5"/>
                </a:solidFill>
                <a:latin typeface="Calibri"/>
                <a:ea typeface="Calibri"/>
                <a:cs typeface="Calibri"/>
                <a:sym typeface="Calibri"/>
              </a:rPr>
              <a:t>talks</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presentations</a:t>
            </a:r>
            <a:r>
              <a:rPr lang="cs-CZ" sz="3200" dirty="0" smtClean="0">
                <a:solidFill>
                  <a:srgbClr val="2E75B5"/>
                </a:solidFill>
                <a:latin typeface="Calibri"/>
                <a:ea typeface="Calibri"/>
                <a:cs typeface="Calibri"/>
                <a:sym typeface="Calibri"/>
              </a:rPr>
              <a:t>, media </a:t>
            </a:r>
            <a:r>
              <a:rPr lang="cs-CZ" sz="3200" dirty="0" err="1" smtClean="0">
                <a:solidFill>
                  <a:srgbClr val="2E75B5"/>
                </a:solidFill>
                <a:latin typeface="Calibri"/>
                <a:ea typeface="Calibri"/>
                <a:cs typeface="Calibri"/>
                <a:sym typeface="Calibri"/>
              </a:rPr>
              <a:t>releases</a:t>
            </a: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meetings</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with</a:t>
            </a:r>
            <a:r>
              <a:rPr lang="cs-CZ" sz="3200" dirty="0" smtClean="0">
                <a:solidFill>
                  <a:srgbClr val="2E75B5"/>
                </a:solidFill>
                <a:latin typeface="Calibri"/>
                <a:ea typeface="Calibri"/>
                <a:cs typeface="Calibri"/>
                <a:sym typeface="Calibri"/>
              </a:rPr>
              <a:t> …</a:t>
            </a:r>
            <a:r>
              <a:rPr lang="cs-CZ" sz="3200" b="1" dirty="0" smtClean="0">
                <a:solidFill>
                  <a:srgbClr val="2E75B5"/>
                </a:solidFill>
                <a:latin typeface="Calibri"/>
                <a:ea typeface="Calibri"/>
                <a:cs typeface="Calibri"/>
                <a:sym typeface="Calibri"/>
              </a:rPr>
              <a:t/>
            </a:r>
            <a:br>
              <a:rPr lang="cs-CZ" sz="3200" b="1" dirty="0" smtClean="0">
                <a:solidFill>
                  <a:srgbClr val="2E75B5"/>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8" name="Obrázek 7"/>
          <p:cNvPicPr>
            <a:picLocks noChangeAspect="1"/>
          </p:cNvPicPr>
          <p:nvPr/>
        </p:nvPicPr>
        <p:blipFill>
          <a:blip r:embed="rId6"/>
          <a:stretch>
            <a:fillRect/>
          </a:stretch>
        </p:blipFill>
        <p:spPr>
          <a:xfrm>
            <a:off x="-23181" y="2204647"/>
            <a:ext cx="1796772" cy="2424217"/>
          </a:xfrm>
          <a:prstGeom prst="rect">
            <a:avLst/>
          </a:prstGeom>
        </p:spPr>
      </p:pic>
      <p:pic>
        <p:nvPicPr>
          <p:cNvPr id="9" name="Obrázek 8"/>
          <p:cNvPicPr>
            <a:picLocks noChangeAspect="1"/>
          </p:cNvPicPr>
          <p:nvPr/>
        </p:nvPicPr>
        <p:blipFill>
          <a:blip r:embed="rId7"/>
          <a:stretch>
            <a:fillRect/>
          </a:stretch>
        </p:blipFill>
        <p:spPr>
          <a:xfrm>
            <a:off x="1423148" y="2788012"/>
            <a:ext cx="1696239" cy="2139633"/>
          </a:xfrm>
          <a:prstGeom prst="rect">
            <a:avLst/>
          </a:prstGeom>
        </p:spPr>
      </p:pic>
      <p:pic>
        <p:nvPicPr>
          <p:cNvPr id="12" name="Obrázek 11"/>
          <p:cNvPicPr>
            <a:picLocks noChangeAspect="1"/>
          </p:cNvPicPr>
          <p:nvPr/>
        </p:nvPicPr>
        <p:blipFill>
          <a:blip r:embed="rId8"/>
          <a:stretch>
            <a:fillRect/>
          </a:stretch>
        </p:blipFill>
        <p:spPr>
          <a:xfrm>
            <a:off x="9993196" y="3247797"/>
            <a:ext cx="2231476" cy="2971507"/>
          </a:xfrm>
          <a:prstGeom prst="rect">
            <a:avLst/>
          </a:prstGeom>
        </p:spPr>
      </p:pic>
      <p:pic>
        <p:nvPicPr>
          <p:cNvPr id="13" name="Obrázek 12"/>
          <p:cNvPicPr>
            <a:picLocks noChangeAspect="1"/>
          </p:cNvPicPr>
          <p:nvPr/>
        </p:nvPicPr>
        <p:blipFill>
          <a:blip r:embed="rId9"/>
          <a:stretch>
            <a:fillRect/>
          </a:stretch>
        </p:blipFill>
        <p:spPr>
          <a:xfrm>
            <a:off x="3900609" y="4491009"/>
            <a:ext cx="1004939" cy="1414358"/>
          </a:xfrm>
          <a:prstGeom prst="rect">
            <a:avLst/>
          </a:prstGeom>
        </p:spPr>
      </p:pic>
      <p:pic>
        <p:nvPicPr>
          <p:cNvPr id="14" name="Obrázek 13"/>
          <p:cNvPicPr>
            <a:picLocks noChangeAspect="1"/>
          </p:cNvPicPr>
          <p:nvPr/>
        </p:nvPicPr>
        <p:blipFill>
          <a:blip r:embed="rId10"/>
          <a:stretch>
            <a:fillRect/>
          </a:stretch>
        </p:blipFill>
        <p:spPr>
          <a:xfrm>
            <a:off x="4905547" y="5541576"/>
            <a:ext cx="894031" cy="1278025"/>
          </a:xfrm>
          <a:prstGeom prst="rect">
            <a:avLst/>
          </a:prstGeom>
        </p:spPr>
      </p:pic>
      <p:pic>
        <p:nvPicPr>
          <p:cNvPr id="16" name="Obrázek 15"/>
          <p:cNvPicPr>
            <a:picLocks noChangeAspect="1"/>
          </p:cNvPicPr>
          <p:nvPr/>
        </p:nvPicPr>
        <p:blipFill>
          <a:blip r:embed="rId11"/>
          <a:stretch>
            <a:fillRect/>
          </a:stretch>
        </p:blipFill>
        <p:spPr>
          <a:xfrm>
            <a:off x="5113449" y="4491010"/>
            <a:ext cx="869461" cy="1216108"/>
          </a:xfrm>
          <a:prstGeom prst="rect">
            <a:avLst/>
          </a:prstGeom>
        </p:spPr>
      </p:pic>
      <p:pic>
        <p:nvPicPr>
          <p:cNvPr id="17" name="Obrázek 16"/>
          <p:cNvPicPr>
            <a:picLocks noChangeAspect="1"/>
          </p:cNvPicPr>
          <p:nvPr/>
        </p:nvPicPr>
        <p:blipFill>
          <a:blip r:embed="rId12"/>
          <a:stretch>
            <a:fillRect/>
          </a:stretch>
        </p:blipFill>
        <p:spPr>
          <a:xfrm>
            <a:off x="6222614" y="4098795"/>
            <a:ext cx="3659538" cy="2537103"/>
          </a:xfrm>
          <a:prstGeom prst="rect">
            <a:avLst/>
          </a:prstGeom>
        </p:spPr>
      </p:pic>
      <p:pic>
        <p:nvPicPr>
          <p:cNvPr id="1028" name="Picture 4" descr="Hrnek Andrej Babiš"/>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0596" y="507008"/>
            <a:ext cx="2521404" cy="23704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g. Miroslav Toman, CSc. - Česká strana sociálně demokratická"/>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7458" y="84689"/>
            <a:ext cx="1553138" cy="1553139"/>
          </a:xfrm>
          <a:prstGeom prst="rect">
            <a:avLst/>
          </a:prstGeom>
          <a:noFill/>
          <a:extLst>
            <a:ext uri="{909E8E84-426E-40DD-AFC4-6F175D3DCCD1}">
              <a14:hiddenFill xmlns:a14="http://schemas.microsoft.com/office/drawing/2010/main">
                <a:solidFill>
                  <a:srgbClr val="FFFFFF"/>
                </a:solidFill>
              </a14:hiddenFill>
            </a:ext>
          </a:extLst>
        </p:spPr>
      </p:pic>
      <p:sp>
        <p:nvSpPr>
          <p:cNvPr id="18" name="Obdélník 17"/>
          <p:cNvSpPr/>
          <p:nvPr/>
        </p:nvSpPr>
        <p:spPr>
          <a:xfrm>
            <a:off x="9510716" y="84689"/>
            <a:ext cx="1189749" cy="307777"/>
          </a:xfrm>
          <a:prstGeom prst="rect">
            <a:avLst/>
          </a:prstGeom>
        </p:spPr>
        <p:txBody>
          <a:bodyPr wrap="none">
            <a:spAutoFit/>
          </a:bodyPr>
          <a:lstStyle/>
          <a:p>
            <a:pPr lvl="0"/>
            <a:r>
              <a:rPr lang="en-US" dirty="0" smtClean="0"/>
              <a:t>A</a:t>
            </a:r>
            <a:r>
              <a:rPr lang="cs-CZ" dirty="0" err="1" smtClean="0"/>
              <a:t>groMinister</a:t>
            </a:r>
            <a:endParaRPr lang="cs-CZ" dirty="0"/>
          </a:p>
        </p:txBody>
      </p:sp>
      <p:sp>
        <p:nvSpPr>
          <p:cNvPr id="28" name="Obdélník 27"/>
          <p:cNvSpPr/>
          <p:nvPr/>
        </p:nvSpPr>
        <p:spPr>
          <a:xfrm>
            <a:off x="9993196" y="648427"/>
            <a:ext cx="1061509" cy="307777"/>
          </a:xfrm>
          <a:prstGeom prst="rect">
            <a:avLst/>
          </a:prstGeom>
        </p:spPr>
        <p:txBody>
          <a:bodyPr wrap="none">
            <a:spAutoFit/>
          </a:bodyPr>
          <a:lstStyle/>
          <a:p>
            <a:pPr lvl="0"/>
            <a:r>
              <a:rPr lang="cs-CZ" dirty="0" smtClean="0"/>
              <a:t>Czech  PM</a:t>
            </a:r>
            <a:endParaRPr lang="cs-CZ" dirty="0"/>
          </a:p>
        </p:txBody>
      </p:sp>
    </p:spTree>
    <p:extLst>
      <p:ext uri="{BB962C8B-B14F-4D97-AF65-F5344CB8AC3E}">
        <p14:creationId xmlns:p14="http://schemas.microsoft.com/office/powerpoint/2010/main" val="3487090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dirty="0"/>
          </a:p>
        </p:txBody>
      </p:sp>
      <p:sp>
        <p:nvSpPr>
          <p:cNvPr id="184" name="Google Shape;184;p13"/>
          <p:cNvSpPr/>
          <p:nvPr/>
        </p:nvSpPr>
        <p:spPr>
          <a:xfrm>
            <a:off x="486670" y="1215509"/>
            <a:ext cx="10643785" cy="5970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smtClean="0">
                <a:solidFill>
                  <a:srgbClr val="2E75B5"/>
                </a:solidFill>
                <a:latin typeface="Calibri"/>
                <a:ea typeface="Calibri"/>
                <a:cs typeface="Calibri"/>
                <a:sym typeface="Calibri"/>
              </a:rPr>
              <a:t>Insect</a:t>
            </a:r>
            <a:r>
              <a:rPr lang="cs-CZ" sz="3200" dirty="0" smtClean="0">
                <a:solidFill>
                  <a:srgbClr val="2E75B5"/>
                </a:solidFill>
                <a:latin typeface="Calibri"/>
                <a:ea typeface="Calibri"/>
                <a:cs typeface="Calibri"/>
                <a:sym typeface="Calibri"/>
              </a:rPr>
              <a:t> Biodiversity and </a:t>
            </a:r>
            <a:r>
              <a:rPr lang="cs-CZ" sz="3200" dirty="0" err="1" smtClean="0">
                <a:solidFill>
                  <a:srgbClr val="2E75B5"/>
                </a:solidFill>
                <a:latin typeface="Calibri"/>
                <a:ea typeface="Calibri"/>
                <a:cs typeface="Calibri"/>
                <a:sym typeface="Calibri"/>
              </a:rPr>
              <a:t>Conservation</a:t>
            </a:r>
            <a:r>
              <a:rPr lang="cs-CZ" sz="3200" dirty="0" smtClean="0">
                <a:solidFill>
                  <a:srgbClr val="2E75B5"/>
                </a:solidFill>
                <a:latin typeface="Calibri"/>
                <a:ea typeface="Calibri"/>
                <a:cs typeface="Calibri"/>
                <a:sym typeface="Calibri"/>
              </a:rPr>
              <a:t> Biology</a:t>
            </a:r>
            <a:endParaRPr dirty="0" smtClean="0"/>
          </a:p>
          <a:p>
            <a:pPr marL="0" marR="0" lvl="0" indent="0" algn="l" rtl="0">
              <a:spcBef>
                <a:spcPts val="0"/>
              </a:spcBef>
              <a:spcAft>
                <a:spcPts val="0"/>
              </a:spcAft>
              <a:buNone/>
            </a:pPr>
            <a:r>
              <a:rPr lang="cs-CZ" sz="3200" b="1" dirty="0" err="1" smtClean="0">
                <a:solidFill>
                  <a:srgbClr val="2E75B5"/>
                </a:solidFill>
                <a:latin typeface="Calibri"/>
                <a:ea typeface="Calibri"/>
                <a:cs typeface="Calibri"/>
                <a:sym typeface="Calibri"/>
              </a:rPr>
              <a:t>Teaching</a:t>
            </a:r>
            <a:r>
              <a:rPr lang="cs-CZ" sz="3200" b="1" dirty="0" smtClean="0">
                <a:solidFill>
                  <a:srgbClr val="2E75B5"/>
                </a:solidFill>
                <a:latin typeface="Calibri"/>
                <a:ea typeface="Calibri"/>
                <a:cs typeface="Calibri"/>
                <a:sym typeface="Calibri"/>
              </a:rPr>
              <a:t> – </a:t>
            </a:r>
            <a:r>
              <a:rPr lang="cs-CZ" sz="3200" dirty="0" err="1" smtClean="0">
                <a:solidFill>
                  <a:srgbClr val="2E75B5"/>
                </a:solidFill>
                <a:latin typeface="Calibri"/>
                <a:ea typeface="Calibri"/>
                <a:cs typeface="Calibri"/>
                <a:sym typeface="Calibri"/>
              </a:rPr>
              <a:t>mainly</a:t>
            </a:r>
            <a:r>
              <a:rPr lang="cs-CZ" sz="3200" dirty="0" smtClean="0">
                <a:solidFill>
                  <a:srgbClr val="2E75B5"/>
                </a:solidFill>
                <a:latin typeface="Calibri"/>
                <a:ea typeface="Calibri"/>
                <a:cs typeface="Calibri"/>
                <a:sym typeface="Calibri"/>
              </a:rPr>
              <a:t> (not </a:t>
            </a:r>
            <a:r>
              <a:rPr lang="cs-CZ" sz="3200" dirty="0" err="1" smtClean="0">
                <a:solidFill>
                  <a:srgbClr val="2E75B5"/>
                </a:solidFill>
                <a:latin typeface="Calibri"/>
                <a:ea typeface="Calibri"/>
                <a:cs typeface="Calibri"/>
                <a:sym typeface="Calibri"/>
              </a:rPr>
              <a:t>only</a:t>
            </a:r>
            <a:r>
              <a:rPr lang="cs-CZ" sz="3200" dirty="0" smtClean="0">
                <a:solidFill>
                  <a:srgbClr val="2E75B5"/>
                </a:solidFill>
                <a:latin typeface="Calibri"/>
                <a:ea typeface="Calibri"/>
                <a:cs typeface="Calibri"/>
                <a:sym typeface="Calibri"/>
              </a:rPr>
              <a:t>)</a:t>
            </a:r>
            <a:r>
              <a:rPr lang="cs-CZ" sz="3200" dirty="0" smtClean="0">
                <a:solidFill>
                  <a:srgbClr val="2E75B5"/>
                </a:solidFill>
                <a:latin typeface="Calibri"/>
                <a:ea typeface="Calibri"/>
                <a:cs typeface="Calibri"/>
                <a:sym typeface="Calibri"/>
              </a:rPr>
              <a:t> University </a:t>
            </a:r>
            <a:r>
              <a:rPr lang="cs-CZ" sz="3200" dirty="0" err="1" smtClean="0">
                <a:solidFill>
                  <a:srgbClr val="2E75B5"/>
                </a:solidFill>
                <a:latin typeface="Calibri"/>
                <a:ea typeface="Calibri"/>
                <a:cs typeface="Calibri"/>
                <a:sym typeface="Calibri"/>
              </a:rPr>
              <a:t>of</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South</a:t>
            </a:r>
            <a:r>
              <a:rPr lang="cs-CZ" sz="3200" dirty="0" smtClean="0">
                <a:solidFill>
                  <a:srgbClr val="2E75B5"/>
                </a:solidFill>
                <a:latin typeface="Calibri"/>
                <a:ea typeface="Calibri"/>
                <a:cs typeface="Calibri"/>
                <a:sym typeface="Calibri"/>
              </a:rPr>
              <a:t> Bohemia</a:t>
            </a:r>
          </a:p>
          <a:p>
            <a:pPr lvl="0"/>
            <a:r>
              <a:rPr lang="cs-CZ" sz="2000" b="1" dirty="0" err="1" smtClean="0"/>
              <a:t>Courses</a:t>
            </a:r>
            <a:r>
              <a:rPr lang="cs-CZ" sz="2000" b="1" dirty="0" smtClean="0"/>
              <a:t>: </a:t>
            </a:r>
          </a:p>
          <a:p>
            <a:pPr lvl="0"/>
            <a:r>
              <a:rPr lang="en-US" sz="2000" dirty="0" smtClean="0"/>
              <a:t>Animal Ecology</a:t>
            </a:r>
            <a:endParaRPr lang="cs-CZ" sz="2000" dirty="0" smtClean="0"/>
          </a:p>
          <a:p>
            <a:pPr lvl="0"/>
            <a:r>
              <a:rPr lang="en-US" sz="2000" dirty="0" smtClean="0"/>
              <a:t>Evolutionary Ecology</a:t>
            </a:r>
            <a:endParaRPr lang="cs-CZ" sz="2000" dirty="0" smtClean="0"/>
          </a:p>
          <a:p>
            <a:pPr lvl="0"/>
            <a:r>
              <a:rPr lang="en-US" sz="2000" dirty="0" smtClean="0"/>
              <a:t>Introduction to Modelling in R for Ecologists</a:t>
            </a:r>
            <a:r>
              <a:rPr lang="cs-CZ" sz="2000" dirty="0" smtClean="0"/>
              <a:t>, </a:t>
            </a:r>
          </a:p>
          <a:p>
            <a:pPr lvl="0"/>
            <a:r>
              <a:rPr lang="cs-CZ" sz="2000" dirty="0" smtClean="0"/>
              <a:t>Diversity </a:t>
            </a:r>
            <a:r>
              <a:rPr lang="cs-CZ" sz="2000" dirty="0" err="1" smtClean="0"/>
              <a:t>of</a:t>
            </a:r>
            <a:r>
              <a:rPr lang="cs-CZ" sz="2000" dirty="0" smtClean="0"/>
              <a:t> </a:t>
            </a:r>
            <a:r>
              <a:rPr lang="cs-CZ" sz="2000" dirty="0" err="1" smtClean="0"/>
              <a:t>life</a:t>
            </a:r>
            <a:endParaRPr lang="cs-CZ" sz="2000" dirty="0" smtClean="0"/>
          </a:p>
          <a:p>
            <a:pPr lvl="0"/>
            <a:r>
              <a:rPr lang="cs-CZ" sz="2000" dirty="0" err="1" smtClean="0"/>
              <a:t>Introductory</a:t>
            </a:r>
            <a:r>
              <a:rPr lang="cs-CZ" sz="2000" dirty="0" smtClean="0"/>
              <a:t> zoology (</a:t>
            </a:r>
            <a:r>
              <a:rPr lang="cs-CZ" sz="2000" dirty="0" err="1" smtClean="0"/>
              <a:t>partim</a:t>
            </a:r>
            <a:r>
              <a:rPr lang="cs-CZ" sz="2000" dirty="0" smtClean="0"/>
              <a:t>)</a:t>
            </a:r>
          </a:p>
          <a:p>
            <a:pPr lvl="0"/>
            <a:r>
              <a:rPr lang="cs-CZ" sz="2000" dirty="0" err="1" smtClean="0"/>
              <a:t>Conservation</a:t>
            </a:r>
            <a:r>
              <a:rPr lang="cs-CZ" sz="2000" dirty="0" smtClean="0"/>
              <a:t> biology (</a:t>
            </a:r>
            <a:r>
              <a:rPr lang="cs-CZ" sz="2000" dirty="0" err="1" smtClean="0"/>
              <a:t>partim</a:t>
            </a:r>
            <a:r>
              <a:rPr lang="cs-CZ" sz="2000" dirty="0" smtClean="0"/>
              <a:t>)</a:t>
            </a:r>
          </a:p>
          <a:p>
            <a:pPr lvl="0"/>
            <a:r>
              <a:rPr lang="cs-CZ" sz="2000" dirty="0" smtClean="0"/>
              <a:t>Animal </a:t>
            </a:r>
            <a:r>
              <a:rPr lang="cs-CZ" sz="2000" dirty="0" err="1" smtClean="0"/>
              <a:t>conservation</a:t>
            </a:r>
            <a:endParaRPr lang="cs-CZ" sz="2000" dirty="0" smtClean="0"/>
          </a:p>
          <a:p>
            <a:pPr lvl="0"/>
            <a:r>
              <a:rPr lang="cs-CZ" sz="2000" dirty="0" err="1" smtClean="0"/>
              <a:t>European</a:t>
            </a:r>
            <a:r>
              <a:rPr lang="cs-CZ" sz="2000" dirty="0" smtClean="0"/>
              <a:t> fauna and </a:t>
            </a:r>
            <a:r>
              <a:rPr lang="cs-CZ" sz="2000" dirty="0" err="1" smtClean="0"/>
              <a:t>its</a:t>
            </a:r>
            <a:r>
              <a:rPr lang="cs-CZ" sz="2000" dirty="0" smtClean="0"/>
              <a:t> </a:t>
            </a:r>
            <a:r>
              <a:rPr lang="cs-CZ" sz="2000" dirty="0" err="1" smtClean="0"/>
              <a:t>conservation</a:t>
            </a:r>
            <a:endParaRPr lang="cs-CZ" sz="2000" dirty="0" smtClean="0"/>
          </a:p>
          <a:p>
            <a:pPr lvl="0"/>
            <a:r>
              <a:rPr lang="cs-CZ" sz="2000" dirty="0" err="1" smtClean="0"/>
              <a:t>Insect</a:t>
            </a:r>
            <a:r>
              <a:rPr lang="cs-CZ" sz="2000" dirty="0" smtClean="0"/>
              <a:t> diversity and </a:t>
            </a:r>
            <a:r>
              <a:rPr lang="cs-CZ" sz="2000" dirty="0" err="1" smtClean="0"/>
              <a:t>conservation</a:t>
            </a:r>
            <a:endParaRPr lang="cs-CZ" sz="2000" dirty="0" smtClean="0"/>
          </a:p>
          <a:p>
            <a:pPr lvl="0"/>
            <a:r>
              <a:rPr lang="cs-CZ" sz="2000" dirty="0" err="1" smtClean="0"/>
              <a:t>Systematic</a:t>
            </a:r>
            <a:r>
              <a:rPr lang="cs-CZ" sz="2000" dirty="0" smtClean="0"/>
              <a:t> entomology (</a:t>
            </a:r>
            <a:r>
              <a:rPr lang="cs-CZ" sz="2000" dirty="0" err="1" smtClean="0"/>
              <a:t>partim</a:t>
            </a:r>
            <a:r>
              <a:rPr lang="cs-CZ" sz="2000" dirty="0" smtClean="0"/>
              <a:t>)</a:t>
            </a:r>
          </a:p>
          <a:p>
            <a:pPr lvl="0"/>
            <a:r>
              <a:rPr lang="cs-CZ" sz="2000" dirty="0" smtClean="0"/>
              <a:t>Mark-</a:t>
            </a:r>
            <a:r>
              <a:rPr lang="cs-CZ" sz="2000" dirty="0" err="1" smtClean="0"/>
              <a:t>recapture</a:t>
            </a:r>
            <a:r>
              <a:rPr lang="cs-CZ" sz="2000" dirty="0" smtClean="0"/>
              <a:t> </a:t>
            </a:r>
            <a:r>
              <a:rPr lang="cs-CZ" sz="2000" dirty="0" err="1" smtClean="0"/>
              <a:t>methods</a:t>
            </a:r>
            <a:endParaRPr lang="cs-CZ" sz="2000" dirty="0" smtClean="0"/>
          </a:p>
          <a:p>
            <a:pPr lvl="0"/>
            <a:r>
              <a:rPr lang="cs-CZ" sz="2000" dirty="0" err="1" smtClean="0"/>
              <a:t>Woodland</a:t>
            </a:r>
            <a:r>
              <a:rPr lang="cs-CZ" sz="2000" dirty="0" smtClean="0"/>
              <a:t> </a:t>
            </a:r>
            <a:r>
              <a:rPr lang="cs-CZ" sz="2000" dirty="0" err="1" smtClean="0"/>
              <a:t>Ecology</a:t>
            </a:r>
            <a:r>
              <a:rPr lang="cs-CZ" sz="2000" dirty="0" smtClean="0"/>
              <a:t> (</a:t>
            </a:r>
            <a:r>
              <a:rPr lang="cs-CZ" sz="2000" dirty="0" err="1" smtClean="0"/>
              <a:t>partim</a:t>
            </a:r>
            <a:r>
              <a:rPr lang="cs-CZ" sz="2000" dirty="0" smtClean="0"/>
              <a:t>)</a:t>
            </a:r>
          </a:p>
          <a:p>
            <a:pPr lvl="0"/>
            <a:r>
              <a:rPr lang="cs-CZ" sz="2000" dirty="0" smtClean="0"/>
              <a:t>Animal Plant </a:t>
            </a:r>
            <a:r>
              <a:rPr lang="cs-CZ" sz="2000" dirty="0" err="1" smtClean="0"/>
              <a:t>Interactions</a:t>
            </a:r>
            <a:r>
              <a:rPr lang="cs-CZ" sz="2000" dirty="0" smtClean="0"/>
              <a:t> (</a:t>
            </a:r>
            <a:r>
              <a:rPr lang="cs-CZ" sz="2000" dirty="0" err="1" smtClean="0"/>
              <a:t>partim</a:t>
            </a:r>
            <a:r>
              <a:rPr lang="cs-CZ" sz="2000" dirty="0" smtClean="0"/>
              <a:t>)</a:t>
            </a:r>
          </a:p>
          <a:p>
            <a:pPr lvl="0"/>
            <a:endParaRPr lang="cs-CZ" sz="2000" b="1" dirty="0" smtClean="0">
              <a:solidFill>
                <a:srgbClr val="2E75B5"/>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Obdélník 1"/>
          <p:cNvSpPr/>
          <p:nvPr/>
        </p:nvSpPr>
        <p:spPr>
          <a:xfrm>
            <a:off x="5808562" y="2541072"/>
            <a:ext cx="6105654" cy="707886"/>
          </a:xfrm>
          <a:prstGeom prst="rect">
            <a:avLst/>
          </a:prstGeom>
        </p:spPr>
        <p:txBody>
          <a:bodyPr wrap="square">
            <a:spAutoFit/>
          </a:bodyPr>
          <a:lstStyle/>
          <a:p>
            <a:r>
              <a:rPr lang="cs-CZ" sz="2000" dirty="0" err="1" smtClean="0"/>
              <a:t>Field</a:t>
            </a:r>
            <a:r>
              <a:rPr lang="cs-CZ" sz="2000" dirty="0" smtClean="0"/>
              <a:t> </a:t>
            </a:r>
            <a:r>
              <a:rPr lang="cs-CZ" sz="2000" dirty="0" err="1"/>
              <a:t>course</a:t>
            </a:r>
            <a:r>
              <a:rPr lang="cs-CZ" sz="2000" dirty="0"/>
              <a:t> </a:t>
            </a:r>
            <a:r>
              <a:rPr lang="cs-CZ" sz="2000" dirty="0" err="1"/>
              <a:t>of</a:t>
            </a:r>
            <a:r>
              <a:rPr lang="cs-CZ" sz="2000" dirty="0"/>
              <a:t> </a:t>
            </a:r>
            <a:r>
              <a:rPr lang="cs-CZ" sz="2000" dirty="0" err="1"/>
              <a:t>alpine</a:t>
            </a:r>
            <a:r>
              <a:rPr lang="cs-CZ" sz="2000" dirty="0"/>
              <a:t> zoology</a:t>
            </a:r>
          </a:p>
          <a:p>
            <a:pPr lvl="0"/>
            <a:r>
              <a:rPr lang="cs-CZ" sz="2000" dirty="0" err="1" smtClean="0"/>
              <a:t>Field</a:t>
            </a:r>
            <a:r>
              <a:rPr lang="cs-CZ" sz="2000" dirty="0" smtClean="0"/>
              <a:t> </a:t>
            </a:r>
            <a:r>
              <a:rPr lang="cs-CZ" sz="2000" dirty="0" err="1"/>
              <a:t>course</a:t>
            </a:r>
            <a:r>
              <a:rPr lang="cs-CZ" sz="2000" dirty="0"/>
              <a:t> </a:t>
            </a:r>
            <a:r>
              <a:rPr lang="cs-CZ" sz="2000" dirty="0" err="1"/>
              <a:t>of</a:t>
            </a:r>
            <a:r>
              <a:rPr lang="cs-CZ" sz="2000" dirty="0"/>
              <a:t> </a:t>
            </a:r>
            <a:r>
              <a:rPr lang="cs-CZ" sz="2000" dirty="0" smtClean="0"/>
              <a:t>Entomology</a:t>
            </a:r>
            <a:endParaRPr lang="cs-CZ" sz="2000" dirty="0"/>
          </a:p>
        </p:txBody>
      </p:sp>
    </p:spTree>
    <p:extLst>
      <p:ext uri="{BB962C8B-B14F-4D97-AF65-F5344CB8AC3E}">
        <p14:creationId xmlns:p14="http://schemas.microsoft.com/office/powerpoint/2010/main" val="390410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486670" y="1215509"/>
            <a:ext cx="11705330" cy="68018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b="0" i="0" u="none" strike="noStrike" cap="none" dirty="0" err="1">
                <a:solidFill>
                  <a:srgbClr val="2E75B5"/>
                </a:solidFill>
                <a:latin typeface="Calibri"/>
                <a:ea typeface="Calibri"/>
                <a:cs typeface="Calibri"/>
                <a:sym typeface="Calibri"/>
              </a:rPr>
              <a:t>Insect</a:t>
            </a:r>
            <a:r>
              <a:rPr lang="cs-CZ" sz="3200" b="0" i="0" u="none" strike="noStrike" cap="none" dirty="0">
                <a:solidFill>
                  <a:srgbClr val="2E75B5"/>
                </a:solidFill>
                <a:latin typeface="Calibri"/>
                <a:ea typeface="Calibri"/>
                <a:cs typeface="Calibri"/>
                <a:sym typeface="Calibri"/>
              </a:rPr>
              <a:t> Biodiversity and </a:t>
            </a:r>
            <a:r>
              <a:rPr lang="cs-CZ" sz="3200" b="0" i="0" u="none" strike="noStrike" cap="none" dirty="0" err="1">
                <a:solidFill>
                  <a:srgbClr val="2E75B5"/>
                </a:solidFill>
                <a:latin typeface="Calibri"/>
                <a:ea typeface="Calibri"/>
                <a:cs typeface="Calibri"/>
                <a:sym typeface="Calibri"/>
              </a:rPr>
              <a:t>Conservation</a:t>
            </a:r>
            <a:r>
              <a:rPr lang="cs-CZ" sz="3200" b="0" i="0" u="none" strike="noStrike" cap="none" dirty="0">
                <a:solidFill>
                  <a:srgbClr val="2E75B5"/>
                </a:solidFill>
                <a:latin typeface="Calibri"/>
                <a:ea typeface="Calibri"/>
                <a:cs typeface="Calibri"/>
                <a:sym typeface="Calibri"/>
              </a:rPr>
              <a:t> Biology</a:t>
            </a:r>
            <a:endParaRPr dirty="0"/>
          </a:p>
          <a:p>
            <a:pPr lvl="0"/>
            <a:endParaRPr lang="cs-CZ" sz="3200" b="1" dirty="0" smtClean="0">
              <a:solidFill>
                <a:srgbClr val="2E75B5"/>
              </a:solidFill>
              <a:latin typeface="Calibri"/>
              <a:ea typeface="Calibri"/>
              <a:cs typeface="Calibri"/>
              <a:sym typeface="Calibri"/>
            </a:endParaRPr>
          </a:p>
          <a:p>
            <a:pPr lvl="0"/>
            <a:r>
              <a:rPr lang="cs-CZ" sz="3200" b="1" dirty="0" err="1" smtClean="0">
                <a:solidFill>
                  <a:srgbClr val="2E75B5"/>
                </a:solidFill>
                <a:latin typeface="Calibri"/>
                <a:ea typeface="Calibri"/>
                <a:cs typeface="Calibri"/>
                <a:sym typeface="Calibri"/>
              </a:rPr>
              <a:t>Mission</a:t>
            </a:r>
            <a:r>
              <a:rPr lang="cs-CZ" sz="3200" b="1" dirty="0" smtClean="0">
                <a:solidFill>
                  <a:srgbClr val="2E75B5"/>
                </a:solidFill>
                <a:latin typeface="Calibri"/>
                <a:ea typeface="Calibri"/>
                <a:cs typeface="Calibri"/>
                <a:sym typeface="Calibri"/>
              </a:rPr>
              <a:t> </a:t>
            </a:r>
          </a:p>
          <a:p>
            <a:pPr lvl="0"/>
            <a:r>
              <a:rPr lang="cs-CZ" sz="2400" b="1" dirty="0" smtClean="0">
                <a:solidFill>
                  <a:srgbClr val="2E75B5"/>
                </a:solidFill>
                <a:latin typeface="Calibri"/>
                <a:ea typeface="Calibri"/>
                <a:cs typeface="Calibri"/>
                <a:sym typeface="Calibri"/>
              </a:rPr>
              <a:t>- </a:t>
            </a:r>
            <a:r>
              <a:rPr lang="cs-CZ" sz="2400" b="1" dirty="0" err="1" smtClean="0">
                <a:solidFill>
                  <a:srgbClr val="2E75B5"/>
                </a:solidFill>
                <a:latin typeface="Calibri"/>
                <a:ea typeface="Calibri"/>
                <a:cs typeface="Calibri"/>
                <a:sym typeface="Calibri"/>
              </a:rPr>
              <a:t>exploring</a:t>
            </a:r>
            <a:r>
              <a:rPr lang="cs-CZ" sz="2400" b="1" dirty="0" smtClean="0">
                <a:solidFill>
                  <a:srgbClr val="2E75B5"/>
                </a:solidFill>
                <a:latin typeface="Calibri"/>
                <a:ea typeface="Calibri"/>
                <a:cs typeface="Calibri"/>
                <a:sym typeface="Calibri"/>
              </a:rPr>
              <a:t> </a:t>
            </a:r>
            <a:r>
              <a:rPr lang="cs-CZ" sz="2400" b="1" dirty="0">
                <a:solidFill>
                  <a:srgbClr val="2E75B5"/>
                </a:solidFill>
                <a:latin typeface="Calibri"/>
                <a:ea typeface="Calibri"/>
                <a:cs typeface="Calibri"/>
                <a:sym typeface="Calibri"/>
              </a:rPr>
              <a:t>and </a:t>
            </a:r>
            <a:r>
              <a:rPr lang="cs-CZ" sz="2400" b="1" dirty="0" err="1">
                <a:solidFill>
                  <a:srgbClr val="2E75B5"/>
                </a:solidFill>
                <a:latin typeface="Calibri"/>
                <a:ea typeface="Calibri"/>
                <a:cs typeface="Calibri"/>
                <a:sym typeface="Calibri"/>
              </a:rPr>
              <a:t>conserving</a:t>
            </a:r>
            <a:r>
              <a:rPr lang="cs-CZ" sz="2400" b="1" dirty="0">
                <a:solidFill>
                  <a:srgbClr val="2E75B5"/>
                </a:solidFill>
                <a:latin typeface="Calibri"/>
                <a:ea typeface="Calibri"/>
                <a:cs typeface="Calibri"/>
                <a:sym typeface="Calibri"/>
              </a:rPr>
              <a:t> biodiversity </a:t>
            </a:r>
          </a:p>
          <a:p>
            <a:pPr lvl="0"/>
            <a:r>
              <a:rPr lang="en-GB" sz="2400" b="1" dirty="0" smtClean="0">
                <a:solidFill>
                  <a:srgbClr val="2E75B5"/>
                </a:solidFill>
                <a:latin typeface="Calibri"/>
                <a:ea typeface="Calibri"/>
                <a:cs typeface="Calibri"/>
                <a:sym typeface="Calibri"/>
              </a:rPr>
              <a:t>cross-section </a:t>
            </a:r>
            <a:r>
              <a:rPr lang="en-GB" sz="2400" b="1" dirty="0">
                <a:solidFill>
                  <a:srgbClr val="2E75B5"/>
                </a:solidFill>
                <a:latin typeface="Calibri"/>
                <a:ea typeface="Calibri"/>
                <a:cs typeface="Calibri"/>
                <a:sym typeface="Calibri"/>
              </a:rPr>
              <a:t>among ecology, taxonomy, conservation and society</a:t>
            </a:r>
            <a:endParaRPr lang="cs-CZ" sz="2400" b="1" dirty="0">
              <a:solidFill>
                <a:srgbClr val="2E75B5"/>
              </a:solidFill>
              <a:latin typeface="Calibri"/>
              <a:ea typeface="Calibri"/>
              <a:cs typeface="Calibri"/>
              <a:sym typeface="Calibri"/>
            </a:endParaRPr>
          </a:p>
          <a:p>
            <a:pPr marL="0" marR="0" lvl="0" indent="0" algn="l" rtl="0">
              <a:spcBef>
                <a:spcPts val="0"/>
              </a:spcBef>
              <a:spcAft>
                <a:spcPts val="0"/>
              </a:spcAft>
              <a:buNone/>
            </a:pPr>
            <a:endParaRPr lang="cs-CZ" sz="2000" b="1" dirty="0">
              <a:solidFill>
                <a:srgbClr val="2E75B5"/>
              </a:solidFill>
              <a:latin typeface="Calibri"/>
              <a:ea typeface="Calibri"/>
              <a:cs typeface="Calibri"/>
              <a:sym typeface="Calibri"/>
            </a:endParaRPr>
          </a:p>
          <a:p>
            <a:pPr marL="0" marR="0" lvl="0" indent="0" algn="l" rtl="0">
              <a:spcBef>
                <a:spcPts val="0"/>
              </a:spcBef>
              <a:spcAft>
                <a:spcPts val="0"/>
              </a:spcAft>
              <a:buNone/>
            </a:pPr>
            <a:r>
              <a:rPr lang="cs-CZ" sz="3200" b="1" dirty="0" err="1" smtClean="0">
                <a:solidFill>
                  <a:srgbClr val="2E75B5"/>
                </a:solidFill>
                <a:latin typeface="Calibri"/>
                <a:ea typeface="Calibri"/>
                <a:cs typeface="Calibri"/>
                <a:sym typeface="Calibri"/>
              </a:rPr>
              <a:t>Structure</a:t>
            </a:r>
            <a:r>
              <a:rPr lang="cs-CZ" sz="3200" b="1" dirty="0" smtClean="0">
                <a:solidFill>
                  <a:srgbClr val="2E75B5"/>
                </a:solidFill>
                <a:latin typeface="Calibri"/>
                <a:ea typeface="Calibri"/>
                <a:cs typeface="Calibri"/>
                <a:sym typeface="Calibri"/>
              </a:rPr>
              <a:t> </a:t>
            </a:r>
            <a:endParaRPr sz="3200" b="1" dirty="0">
              <a:solidFill>
                <a:srgbClr val="2E75B5"/>
              </a:solidFill>
              <a:latin typeface="Calibri"/>
              <a:ea typeface="Calibri"/>
              <a:cs typeface="Calibri"/>
              <a:sym typeface="Calibri"/>
            </a:endParaRPr>
          </a:p>
          <a:p>
            <a:pPr lvl="0"/>
            <a:r>
              <a:rPr lang="cs-CZ" sz="2400" dirty="0" err="1" smtClean="0">
                <a:solidFill>
                  <a:srgbClr val="2E75B5"/>
                </a:solidFill>
                <a:latin typeface="Calibri"/>
                <a:ea typeface="Calibri"/>
                <a:cs typeface="Calibri"/>
                <a:sym typeface="Calibri"/>
              </a:rPr>
              <a:t>Laboratories</a:t>
            </a:r>
            <a:r>
              <a:rPr lang="cs-CZ" sz="2400" dirty="0" smtClean="0">
                <a:solidFill>
                  <a:srgbClr val="2E75B5"/>
                </a:solidFill>
                <a:latin typeface="Calibri"/>
                <a:ea typeface="Calibri"/>
                <a:cs typeface="Calibri"/>
                <a:sym typeface="Calibri"/>
              </a:rPr>
              <a:t> (4+1):</a:t>
            </a:r>
          </a:p>
          <a:p>
            <a:pPr marL="285750" lvl="0" indent="-285750">
              <a:buFontTx/>
              <a:buChar char="-"/>
            </a:pPr>
            <a:r>
              <a:rPr lang="cs-CZ" sz="2400" dirty="0" smtClean="0">
                <a:solidFill>
                  <a:srgbClr val="2E75B5"/>
                </a:solidFill>
                <a:latin typeface="Calibri"/>
                <a:ea typeface="Calibri"/>
                <a:cs typeface="Calibri"/>
                <a:sym typeface="Calibri"/>
              </a:rPr>
              <a:t>A</a:t>
            </a:r>
            <a:r>
              <a:rPr lang="en-GB" sz="2400" dirty="0" err="1" smtClean="0">
                <a:solidFill>
                  <a:srgbClr val="2E75B5"/>
                </a:solidFill>
                <a:latin typeface="Calibri"/>
                <a:ea typeface="Calibri"/>
                <a:cs typeface="Calibri"/>
                <a:sym typeface="Calibri"/>
              </a:rPr>
              <a:t>quatic</a:t>
            </a:r>
            <a:r>
              <a:rPr lang="en-GB" sz="2400" dirty="0" smtClean="0">
                <a:solidFill>
                  <a:srgbClr val="2E75B5"/>
                </a:solidFill>
                <a:latin typeface="Calibri"/>
                <a:ea typeface="Calibri"/>
                <a:cs typeface="Calibri"/>
                <a:sym typeface="Calibri"/>
              </a:rPr>
              <a:t> </a:t>
            </a:r>
            <a:r>
              <a:rPr lang="en-GB" sz="2400" dirty="0">
                <a:solidFill>
                  <a:srgbClr val="2E75B5"/>
                </a:solidFill>
                <a:latin typeface="Calibri"/>
                <a:ea typeface="Calibri"/>
                <a:cs typeface="Calibri"/>
                <a:sym typeface="Calibri"/>
              </a:rPr>
              <a:t>Insect Biodiversity and </a:t>
            </a:r>
            <a:r>
              <a:rPr lang="en-GB" sz="2400" dirty="0" smtClean="0">
                <a:solidFill>
                  <a:srgbClr val="2E75B5"/>
                </a:solidFill>
                <a:latin typeface="Calibri"/>
                <a:ea typeface="Calibri"/>
                <a:cs typeface="Calibri"/>
                <a:sym typeface="Calibri"/>
              </a:rPr>
              <a:t>Ecology</a:t>
            </a:r>
            <a:endParaRPr lang="cs-CZ" sz="2400" dirty="0" smtClean="0">
              <a:solidFill>
                <a:srgbClr val="2E75B5"/>
              </a:solidFill>
              <a:latin typeface="Calibri"/>
              <a:ea typeface="Calibri"/>
              <a:cs typeface="Calibri"/>
              <a:sym typeface="Calibri"/>
            </a:endParaRPr>
          </a:p>
          <a:p>
            <a:pPr marL="285750" lvl="0" indent="-285750">
              <a:buFontTx/>
              <a:buChar char="-"/>
            </a:pPr>
            <a:r>
              <a:rPr lang="cs-CZ" sz="2400" dirty="0" err="1" smtClean="0">
                <a:solidFill>
                  <a:srgbClr val="2E75B5"/>
                </a:solidFill>
                <a:latin typeface="Calibri"/>
                <a:ea typeface="Calibri"/>
                <a:cs typeface="Calibri"/>
                <a:sym typeface="Calibri"/>
              </a:rPr>
              <a:t>Entomopathogenic</a:t>
            </a:r>
            <a:r>
              <a:rPr lang="cs-CZ" sz="2400" dirty="0" smtClean="0">
                <a:solidFill>
                  <a:srgbClr val="2E75B5"/>
                </a:solidFill>
                <a:latin typeface="Calibri"/>
                <a:ea typeface="Calibri"/>
                <a:cs typeface="Calibri"/>
                <a:sym typeface="Calibri"/>
              </a:rPr>
              <a:t> </a:t>
            </a:r>
            <a:r>
              <a:rPr lang="cs-CZ" sz="2400" dirty="0" err="1" smtClean="0">
                <a:solidFill>
                  <a:srgbClr val="2E75B5"/>
                </a:solidFill>
                <a:latin typeface="Calibri"/>
                <a:ea typeface="Calibri"/>
                <a:cs typeface="Calibri"/>
                <a:sym typeface="Calibri"/>
              </a:rPr>
              <a:t>Nematodes</a:t>
            </a:r>
            <a:endParaRPr lang="cs-CZ" sz="2400" dirty="0" smtClean="0">
              <a:solidFill>
                <a:srgbClr val="2E75B5"/>
              </a:solidFill>
              <a:latin typeface="Calibri"/>
              <a:ea typeface="Calibri"/>
              <a:cs typeface="Calibri"/>
              <a:sym typeface="Calibri"/>
            </a:endParaRPr>
          </a:p>
          <a:p>
            <a:pPr marL="285750" lvl="0" indent="-285750">
              <a:buFontTx/>
              <a:buChar char="-"/>
            </a:pPr>
            <a:r>
              <a:rPr lang="cs-CZ" sz="2400" dirty="0" err="1">
                <a:solidFill>
                  <a:srgbClr val="2E75B5"/>
                </a:solidFill>
                <a:latin typeface="Calibri"/>
                <a:ea typeface="Calibri"/>
                <a:cs typeface="Calibri"/>
                <a:sym typeface="Calibri"/>
              </a:rPr>
              <a:t>Temperate</a:t>
            </a:r>
            <a:r>
              <a:rPr lang="cs-CZ" sz="2400" dirty="0">
                <a:solidFill>
                  <a:srgbClr val="2E75B5"/>
                </a:solidFill>
                <a:latin typeface="Calibri"/>
                <a:ea typeface="Calibri"/>
                <a:cs typeface="Calibri"/>
                <a:sym typeface="Calibri"/>
              </a:rPr>
              <a:t> biodiversity </a:t>
            </a:r>
          </a:p>
          <a:p>
            <a:pPr marL="285750" lvl="0" indent="-285750">
              <a:buFontTx/>
              <a:buChar char="-"/>
            </a:pPr>
            <a:r>
              <a:rPr lang="cs-CZ" sz="2400" dirty="0" err="1">
                <a:solidFill>
                  <a:srgbClr val="2E75B5"/>
                </a:solidFill>
                <a:latin typeface="Calibri"/>
                <a:ea typeface="Calibri"/>
                <a:cs typeface="Calibri"/>
                <a:sym typeface="Calibri"/>
              </a:rPr>
              <a:t>Woodland</a:t>
            </a:r>
            <a:r>
              <a:rPr lang="cs-CZ" sz="2400" dirty="0">
                <a:solidFill>
                  <a:srgbClr val="2E75B5"/>
                </a:solidFill>
                <a:latin typeface="Calibri"/>
                <a:ea typeface="Calibri"/>
                <a:cs typeface="Calibri"/>
                <a:sym typeface="Calibri"/>
              </a:rPr>
              <a:t> </a:t>
            </a:r>
            <a:r>
              <a:rPr lang="cs-CZ" sz="2400" dirty="0" err="1">
                <a:solidFill>
                  <a:srgbClr val="2E75B5"/>
                </a:solidFill>
                <a:latin typeface="Calibri"/>
                <a:ea typeface="Calibri"/>
                <a:cs typeface="Calibri"/>
                <a:sym typeface="Calibri"/>
              </a:rPr>
              <a:t>ecology</a:t>
            </a:r>
            <a:r>
              <a:rPr lang="cs-CZ" sz="2400" dirty="0">
                <a:solidFill>
                  <a:srgbClr val="2E75B5"/>
                </a:solidFill>
                <a:latin typeface="Calibri"/>
                <a:ea typeface="Calibri"/>
                <a:cs typeface="Calibri"/>
                <a:sym typeface="Calibri"/>
              </a:rPr>
              <a:t> </a:t>
            </a:r>
          </a:p>
          <a:p>
            <a:pPr marL="285750" lvl="0" indent="-285750">
              <a:buFontTx/>
              <a:buChar char="-"/>
            </a:pPr>
            <a:endParaRPr lang="cs-CZ" sz="2400" dirty="0" smtClean="0">
              <a:solidFill>
                <a:srgbClr val="2E75B5"/>
              </a:solidFill>
              <a:latin typeface="Calibri"/>
              <a:ea typeface="Calibri"/>
              <a:cs typeface="Calibri"/>
              <a:sym typeface="Calibri"/>
            </a:endParaRPr>
          </a:p>
          <a:p>
            <a:pPr marL="285750" lvl="0" indent="-285750">
              <a:buFontTx/>
              <a:buChar char="-"/>
            </a:pPr>
            <a:r>
              <a:rPr lang="cs-CZ" sz="2400" dirty="0" err="1" smtClean="0">
                <a:solidFill>
                  <a:srgbClr val="2E75B5"/>
                </a:solidFill>
                <a:latin typeface="Calibri"/>
                <a:ea typeface="Calibri"/>
                <a:cs typeface="Calibri"/>
                <a:sym typeface="Calibri"/>
              </a:rPr>
              <a:t>Aphidology</a:t>
            </a:r>
            <a:r>
              <a:rPr lang="cs-CZ" sz="2400" dirty="0" smtClean="0">
                <a:solidFill>
                  <a:srgbClr val="2E75B5"/>
                </a:solidFill>
                <a:latin typeface="Calibri"/>
                <a:ea typeface="Calibri"/>
                <a:cs typeface="Calibri"/>
                <a:sym typeface="Calibri"/>
              </a:rPr>
              <a:t> (</a:t>
            </a:r>
            <a:r>
              <a:rPr lang="cs-CZ" sz="2400" dirty="0" err="1" smtClean="0">
                <a:solidFill>
                  <a:srgbClr val="2E75B5"/>
                </a:solidFill>
                <a:latin typeface="Calibri"/>
                <a:ea typeface="Calibri"/>
                <a:cs typeface="Calibri"/>
                <a:sym typeface="Calibri"/>
              </a:rPr>
              <a:t>activity</a:t>
            </a:r>
            <a:r>
              <a:rPr lang="cs-CZ" sz="2400" dirty="0" smtClean="0">
                <a:solidFill>
                  <a:srgbClr val="2E75B5"/>
                </a:solidFill>
                <a:latin typeface="Calibri"/>
                <a:ea typeface="Calibri"/>
                <a:cs typeface="Calibri"/>
                <a:sym typeface="Calibri"/>
              </a:rPr>
              <a:t> </a:t>
            </a:r>
            <a:r>
              <a:rPr lang="cs-CZ" sz="2400" dirty="0" err="1" smtClean="0">
                <a:solidFill>
                  <a:srgbClr val="2E75B5"/>
                </a:solidFill>
                <a:latin typeface="Calibri"/>
                <a:ea typeface="Calibri"/>
                <a:cs typeface="Calibri"/>
                <a:sym typeface="Calibri"/>
              </a:rPr>
              <a:t>ceased</a:t>
            </a:r>
            <a:r>
              <a:rPr lang="cs-CZ" sz="2400" dirty="0" smtClean="0">
                <a:solidFill>
                  <a:srgbClr val="2E75B5"/>
                </a:solidFill>
                <a:latin typeface="Calibri"/>
                <a:ea typeface="Calibri"/>
                <a:cs typeface="Calibri"/>
                <a:sym typeface="Calibri"/>
              </a:rPr>
              <a:t> in 2019)</a:t>
            </a:r>
          </a:p>
          <a:p>
            <a:pPr lvl="0"/>
            <a:endParaRPr lang="cs-CZ" sz="2400" dirty="0" smtClean="0">
              <a:solidFill>
                <a:srgbClr val="2E75B5"/>
              </a:solidFill>
              <a:latin typeface="Calibri"/>
              <a:ea typeface="Calibri"/>
              <a:cs typeface="Calibri"/>
              <a:sym typeface="Calibri"/>
            </a:endParaRPr>
          </a:p>
          <a:p>
            <a:pPr lvl="0"/>
            <a:endParaRPr lang="cs-CZ" sz="1800" dirty="0" smtClean="0">
              <a:solidFill>
                <a:schemeClr val="dk1"/>
              </a:solidFill>
              <a:latin typeface="Calibri"/>
              <a:ea typeface="Calibri"/>
              <a:cs typeface="Calibri"/>
              <a:sym typeface="Calibri"/>
            </a:endParaRPr>
          </a:p>
          <a:p>
            <a:pPr lvl="0"/>
            <a:endParaRPr sz="18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13"/>
          <p:cNvSpPr/>
          <p:nvPr/>
        </p:nvSpPr>
        <p:spPr>
          <a:xfrm>
            <a:off x="362608" y="1215509"/>
            <a:ext cx="9295292" cy="54783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r>
              <a:rPr lang="cs-CZ" sz="3200" b="1" dirty="0" err="1" smtClean="0">
                <a:solidFill>
                  <a:srgbClr val="2E75B5"/>
                </a:solidFill>
                <a:latin typeface="Calibri"/>
                <a:ea typeface="Calibri"/>
                <a:cs typeface="Calibri"/>
                <a:sym typeface="Calibri"/>
              </a:rPr>
              <a:t>Funding</a:t>
            </a:r>
            <a:r>
              <a:rPr lang="cs-CZ" sz="3200" b="1" dirty="0" smtClean="0">
                <a:solidFill>
                  <a:srgbClr val="2E75B5"/>
                </a:solidFill>
                <a:latin typeface="Calibri"/>
                <a:ea typeface="Calibri"/>
                <a:cs typeface="Calibri"/>
                <a:sym typeface="Calibri"/>
              </a:rPr>
              <a:t> </a:t>
            </a:r>
            <a:r>
              <a:rPr lang="cs-CZ" sz="3200" b="1" dirty="0">
                <a:solidFill>
                  <a:srgbClr val="2E75B5"/>
                </a:solidFill>
                <a:latin typeface="Calibri"/>
                <a:ea typeface="Calibri"/>
                <a:cs typeface="Calibri"/>
                <a:sym typeface="Calibri"/>
              </a:rPr>
              <a:t>(</a:t>
            </a:r>
            <a:r>
              <a:rPr lang="cs-CZ" sz="3200" b="1" dirty="0" err="1">
                <a:solidFill>
                  <a:srgbClr val="2E75B5"/>
                </a:solidFill>
                <a:latin typeface="Calibri"/>
                <a:ea typeface="Calibri"/>
                <a:cs typeface="Calibri"/>
                <a:sym typeface="Calibri"/>
              </a:rPr>
              <a:t>jake</a:t>
            </a:r>
            <a:r>
              <a:rPr lang="cs-CZ" sz="3200" b="1" dirty="0">
                <a:solidFill>
                  <a:srgbClr val="2E75B5"/>
                </a:solidFill>
                <a:latin typeface="Calibri"/>
                <a:ea typeface="Calibri"/>
                <a:cs typeface="Calibri"/>
                <a:sym typeface="Calibri"/>
              </a:rPr>
              <a:t> projekty a finance</a:t>
            </a:r>
            <a:r>
              <a:rPr lang="cs-CZ" sz="3200" b="1" dirty="0" smtClean="0">
                <a:solidFill>
                  <a:srgbClr val="2E75B5"/>
                </a:solidFill>
                <a:latin typeface="Calibri"/>
                <a:ea typeface="Calibri"/>
                <a:cs typeface="Calibri"/>
                <a:sym typeface="Calibri"/>
              </a:rPr>
              <a:t>)</a:t>
            </a:r>
            <a:r>
              <a:rPr lang="en-US" b="1" dirty="0"/>
              <a:t> </a:t>
            </a:r>
            <a:endParaRPr lang="cs-CZ" b="1" dirty="0" smtClean="0"/>
          </a:p>
          <a:p>
            <a:endParaRPr lang="cs-CZ" b="1" dirty="0"/>
          </a:p>
          <a:p>
            <a:r>
              <a:rPr lang="cs-CZ" sz="2000" b="1" dirty="0" smtClean="0"/>
              <a:t>CZECH SCIENCE FOUNDATION – 8 </a:t>
            </a:r>
            <a:r>
              <a:rPr lang="cs-CZ" sz="2000" b="1" dirty="0" err="1" smtClean="0"/>
              <a:t>projects</a:t>
            </a:r>
            <a:endParaRPr lang="cs-CZ" sz="2000" b="1" dirty="0" smtClean="0"/>
          </a:p>
          <a:p>
            <a:r>
              <a:rPr lang="cs-CZ" sz="2000" b="1" dirty="0" smtClean="0"/>
              <a:t>CZECH TECHNOLOGY FOUNDATION – 7 </a:t>
            </a:r>
            <a:r>
              <a:rPr lang="cs-CZ" sz="2000" b="1" dirty="0" err="1" smtClean="0"/>
              <a:t>projects</a:t>
            </a:r>
            <a:endParaRPr lang="cs-CZ" sz="2000" b="1" dirty="0" smtClean="0"/>
          </a:p>
          <a:p>
            <a:r>
              <a:rPr lang="en-US" sz="2000" b="1" dirty="0" smtClean="0"/>
              <a:t>N</a:t>
            </a:r>
            <a:r>
              <a:rPr lang="cs-CZ" sz="2000" b="1" dirty="0" smtClean="0"/>
              <a:t>ATIONAL AGENCY FOR AGRICULTURAL RESEARCH – 1</a:t>
            </a:r>
          </a:p>
          <a:p>
            <a:r>
              <a:rPr lang="cs-CZ" sz="2000" b="1" dirty="0" smtClean="0"/>
              <a:t>INTERREG </a:t>
            </a:r>
            <a:r>
              <a:rPr lang="cs-CZ" sz="2000" b="1" dirty="0"/>
              <a:t>– 1</a:t>
            </a:r>
          </a:p>
          <a:p>
            <a:r>
              <a:rPr lang="cs-CZ" sz="2000" b="1" dirty="0"/>
              <a:t>NORWAY FUNDS – 1</a:t>
            </a:r>
          </a:p>
          <a:p>
            <a:endParaRPr lang="cs-CZ" sz="2000" b="1" dirty="0"/>
          </a:p>
          <a:p>
            <a:r>
              <a:rPr lang="cs-CZ" sz="2000" b="1" dirty="0"/>
              <a:t>CZECH MINISTRY OF ENVIRONMENT</a:t>
            </a:r>
          </a:p>
          <a:p>
            <a:r>
              <a:rPr lang="cs-CZ" sz="2000" b="1" dirty="0" smtClean="0"/>
              <a:t>CZECH </a:t>
            </a:r>
            <a:r>
              <a:rPr lang="cs-CZ" sz="2000" b="1" dirty="0"/>
              <a:t>MINISTRY OF </a:t>
            </a:r>
            <a:r>
              <a:rPr lang="cs-CZ" sz="2000" b="1" dirty="0" smtClean="0"/>
              <a:t>EDUCATION, YOUTH, AND SPORTS</a:t>
            </a:r>
            <a:endParaRPr lang="cs-CZ" sz="2000" b="1" dirty="0"/>
          </a:p>
          <a:p>
            <a:endParaRPr lang="cs-CZ" sz="2000" dirty="0" smtClean="0"/>
          </a:p>
          <a:p>
            <a:r>
              <a:rPr lang="cs-CZ" sz="2000" b="1" dirty="0" smtClean="0"/>
              <a:t>NATURE CONSERVATION AGENCY OF THE CZECH REPUBLIC</a:t>
            </a:r>
          </a:p>
          <a:p>
            <a:r>
              <a:rPr lang="cs-CZ" sz="2000" b="1" dirty="0" smtClean="0"/>
              <a:t>ADMINISTRATIONS OF NATIONAL PARKS</a:t>
            </a:r>
          </a:p>
          <a:p>
            <a:r>
              <a:rPr lang="cs-CZ" sz="2000" b="1" dirty="0" smtClean="0"/>
              <a:t>CITY OF PRAGUE….</a:t>
            </a:r>
          </a:p>
          <a:p>
            <a:pPr marL="0" marR="0" lvl="0" indent="0" algn="l" rtl="0">
              <a:spcBef>
                <a:spcPts val="0"/>
              </a:spcBef>
              <a:spcAft>
                <a:spcPts val="0"/>
              </a:spcAft>
              <a:buNone/>
            </a:pP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91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14"/>
          <p:cNvSpPr/>
          <p:nvPr/>
        </p:nvSpPr>
        <p:spPr>
          <a:xfrm>
            <a:off x="549395" y="1529134"/>
            <a:ext cx="7552500" cy="50167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a:solidFill>
                  <a:srgbClr val="2E75B5"/>
                </a:solidFill>
                <a:latin typeface="Calibri"/>
                <a:ea typeface="Calibri"/>
                <a:cs typeface="Calibri"/>
                <a:sym typeface="Calibri"/>
              </a:rPr>
              <a:t>Outlook </a:t>
            </a:r>
            <a:endParaRPr sz="3200" b="1" dirty="0">
              <a:solidFill>
                <a:srgbClr val="2E75B5"/>
              </a:solidFill>
              <a:latin typeface="Calibri"/>
              <a:ea typeface="Calibri"/>
              <a:cs typeface="Calibri"/>
              <a:sym typeface="Calibri"/>
            </a:endParaRPr>
          </a:p>
          <a:p>
            <a:pPr lvl="0"/>
            <a:endParaRPr lang="cs-CZ" sz="3200" b="1" dirty="0" smtClean="0">
              <a:solidFill>
                <a:srgbClr val="2E75B5"/>
              </a:solidFill>
              <a:latin typeface="Calibri"/>
              <a:ea typeface="Calibri"/>
              <a:cs typeface="Calibri"/>
              <a:sym typeface="Calibri"/>
            </a:endParaRPr>
          </a:p>
          <a:p>
            <a:pPr lvl="0"/>
            <a:r>
              <a:rPr lang="cs-CZ" sz="3200" dirty="0" smtClean="0">
                <a:solidFill>
                  <a:srgbClr val="2E75B5"/>
                </a:solidFill>
                <a:latin typeface="Calibri"/>
                <a:ea typeface="Calibri"/>
                <a:cs typeface="Calibri"/>
                <a:sym typeface="Calibri"/>
              </a:rPr>
              <a:t>Team </a:t>
            </a:r>
            <a:r>
              <a:rPr lang="cs-CZ" sz="3200" dirty="0" err="1" smtClean="0">
                <a:solidFill>
                  <a:srgbClr val="2E75B5"/>
                </a:solidFill>
                <a:latin typeface="Calibri"/>
                <a:ea typeface="Calibri"/>
                <a:cs typeface="Calibri"/>
                <a:sym typeface="Calibri"/>
              </a:rPr>
              <a:t>Structure</a:t>
            </a:r>
            <a:r>
              <a:rPr lang="cs-CZ" sz="3200" dirty="0" smtClean="0">
                <a:solidFill>
                  <a:srgbClr val="2E75B5"/>
                </a:solidFill>
                <a:latin typeface="Calibri"/>
                <a:ea typeface="Calibri"/>
                <a:cs typeface="Calibri"/>
                <a:sym typeface="Calibri"/>
              </a:rPr>
              <a:t> </a:t>
            </a:r>
          </a:p>
          <a:p>
            <a:pPr lvl="0"/>
            <a:endParaRPr lang="cs-CZ" sz="3200" dirty="0" smtClean="0">
              <a:solidFill>
                <a:srgbClr val="2E75B5"/>
              </a:solidFill>
              <a:latin typeface="Calibri"/>
              <a:ea typeface="Calibri"/>
              <a:cs typeface="Calibri"/>
              <a:sym typeface="Calibri"/>
            </a:endParaRPr>
          </a:p>
          <a:p>
            <a:pPr lvl="0"/>
            <a:r>
              <a:rPr lang="cs-CZ" sz="3200" dirty="0" smtClean="0">
                <a:solidFill>
                  <a:srgbClr val="2E75B5"/>
                </a:solidFill>
                <a:latin typeface="Calibri"/>
                <a:ea typeface="Calibri"/>
                <a:cs typeface="Calibri"/>
                <a:sym typeface="Calibri"/>
              </a:rPr>
              <a:t>Age </a:t>
            </a:r>
            <a:r>
              <a:rPr lang="cs-CZ" sz="3200" dirty="0" err="1">
                <a:solidFill>
                  <a:srgbClr val="2E75B5"/>
                </a:solidFill>
                <a:latin typeface="Calibri"/>
                <a:ea typeface="Calibri"/>
                <a:cs typeface="Calibri"/>
                <a:sym typeface="Calibri"/>
              </a:rPr>
              <a:t>structure</a:t>
            </a:r>
            <a:endParaRPr lang="cs-CZ" sz="3200" dirty="0"/>
          </a:p>
          <a:p>
            <a:pPr lvl="0"/>
            <a:endParaRPr lang="cs-CZ" sz="3200" dirty="0" smtClean="0">
              <a:solidFill>
                <a:srgbClr val="2E75B5"/>
              </a:solidFill>
              <a:latin typeface="Calibri"/>
              <a:ea typeface="Calibri"/>
              <a:cs typeface="Calibri"/>
              <a:sym typeface="Calibri"/>
            </a:endParaRPr>
          </a:p>
          <a:p>
            <a:pPr lvl="0"/>
            <a:r>
              <a:rPr lang="cs-CZ" sz="3200" dirty="0" err="1" smtClean="0">
                <a:solidFill>
                  <a:srgbClr val="2E75B5"/>
                </a:solidFill>
                <a:latin typeface="Calibri"/>
                <a:ea typeface="Calibri"/>
                <a:cs typeface="Calibri"/>
                <a:sym typeface="Calibri"/>
              </a:rPr>
              <a:t>Internationalisation</a:t>
            </a:r>
            <a:endParaRPr lang="cs-CZ" sz="3200" dirty="0" smtClean="0">
              <a:solidFill>
                <a:srgbClr val="2E75B5"/>
              </a:solidFill>
              <a:latin typeface="Calibri"/>
              <a:ea typeface="Calibri"/>
              <a:cs typeface="Calibri"/>
              <a:sym typeface="Calibri"/>
            </a:endParaRPr>
          </a:p>
          <a:p>
            <a:pPr lvl="0"/>
            <a:endParaRPr lang="cs-CZ" sz="3200" dirty="0">
              <a:solidFill>
                <a:srgbClr val="2E75B5"/>
              </a:solidFill>
              <a:latin typeface="Calibri"/>
              <a:cs typeface="Calibri"/>
              <a:sym typeface="Calibri"/>
            </a:endParaRPr>
          </a:p>
          <a:p>
            <a:pPr lvl="0"/>
            <a:r>
              <a:rPr lang="cs-CZ" sz="3200" dirty="0" err="1" smtClean="0">
                <a:solidFill>
                  <a:srgbClr val="2E75B5"/>
                </a:solidFill>
                <a:latin typeface="Calibri"/>
                <a:cs typeface="Calibri"/>
                <a:sym typeface="Calibri"/>
              </a:rPr>
              <a:t>Funding</a:t>
            </a:r>
            <a:endParaRPr lang="cs-CZ"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dirty="0"/>
          </a:p>
        </p:txBody>
      </p:sp>
      <p:sp>
        <p:nvSpPr>
          <p:cNvPr id="200" name="Google Shape;200;p15"/>
          <p:cNvSpPr/>
          <p:nvPr/>
        </p:nvSpPr>
        <p:spPr>
          <a:xfrm>
            <a:off x="2546537" y="3396081"/>
            <a:ext cx="604567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b="1" dirty="0" err="1" smtClean="0">
                <a:solidFill>
                  <a:srgbClr val="2E75B5"/>
                </a:solidFill>
                <a:latin typeface="Calibri"/>
                <a:ea typeface="Calibri"/>
                <a:cs typeface="Calibri"/>
                <a:sym typeface="Calibri"/>
              </a:rPr>
              <a:t>Thank</a:t>
            </a:r>
            <a:r>
              <a:rPr lang="cs-CZ" sz="3200" b="1" dirty="0" smtClean="0">
                <a:solidFill>
                  <a:srgbClr val="2E75B5"/>
                </a:solidFill>
                <a:latin typeface="Calibri"/>
                <a:ea typeface="Calibri"/>
                <a:cs typeface="Calibri"/>
                <a:sym typeface="Calibri"/>
              </a:rPr>
              <a:t> </a:t>
            </a:r>
            <a:r>
              <a:rPr lang="cs-CZ" sz="3200" b="1" dirty="0" err="1" smtClean="0">
                <a:solidFill>
                  <a:srgbClr val="2E75B5"/>
                </a:solidFill>
                <a:latin typeface="Calibri"/>
                <a:ea typeface="Calibri"/>
                <a:cs typeface="Calibri"/>
                <a:sym typeface="Calibri"/>
              </a:rPr>
              <a:t>you</a:t>
            </a:r>
            <a:r>
              <a:rPr lang="cs-CZ" sz="3200" b="1" dirty="0" smtClean="0">
                <a:solidFill>
                  <a:srgbClr val="2E75B5"/>
                </a:solidFill>
                <a:latin typeface="Calibri"/>
                <a:ea typeface="Calibri"/>
                <a:cs typeface="Calibri"/>
                <a:sym typeface="Calibri"/>
              </a:rPr>
              <a:t> </a:t>
            </a:r>
            <a:r>
              <a:rPr lang="cs-CZ" sz="3200" b="1" dirty="0" err="1" smtClean="0">
                <a:solidFill>
                  <a:srgbClr val="2E75B5"/>
                </a:solidFill>
                <a:latin typeface="Calibri"/>
                <a:ea typeface="Calibri"/>
                <a:cs typeface="Calibri"/>
                <a:sym typeface="Calibri"/>
              </a:rPr>
              <a:t>for</a:t>
            </a:r>
            <a:r>
              <a:rPr lang="cs-CZ" sz="3200" b="1" dirty="0" smtClean="0">
                <a:solidFill>
                  <a:srgbClr val="2E75B5"/>
                </a:solidFill>
                <a:latin typeface="Calibri"/>
                <a:ea typeface="Calibri"/>
                <a:cs typeface="Calibri"/>
                <a:sym typeface="Calibri"/>
              </a:rPr>
              <a:t> </a:t>
            </a:r>
            <a:r>
              <a:rPr lang="cs-CZ" sz="3200" b="1" dirty="0" err="1" smtClean="0">
                <a:solidFill>
                  <a:srgbClr val="2E75B5"/>
                </a:solidFill>
                <a:latin typeface="Calibri"/>
                <a:ea typeface="Calibri"/>
                <a:cs typeface="Calibri"/>
                <a:sym typeface="Calibri"/>
              </a:rPr>
              <a:t>your</a:t>
            </a:r>
            <a:r>
              <a:rPr lang="cs-CZ" sz="3200" b="1" dirty="0" smtClean="0">
                <a:solidFill>
                  <a:srgbClr val="2E75B5"/>
                </a:solidFill>
                <a:latin typeface="Calibri"/>
                <a:ea typeface="Calibri"/>
                <a:cs typeface="Calibri"/>
                <a:sym typeface="Calibri"/>
              </a:rPr>
              <a:t> </a:t>
            </a:r>
            <a:r>
              <a:rPr lang="cs-CZ" sz="3200" b="1" dirty="0" err="1" smtClean="0">
                <a:solidFill>
                  <a:srgbClr val="2E75B5"/>
                </a:solidFill>
                <a:latin typeface="Calibri"/>
                <a:ea typeface="Calibri"/>
                <a:cs typeface="Calibri"/>
                <a:sym typeface="Calibri"/>
              </a:rPr>
              <a:t>attention</a:t>
            </a:r>
            <a:endParaRPr sz="1800" b="1"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6" name="Obráze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7" y="2772956"/>
            <a:ext cx="1350910" cy="1565422"/>
          </a:xfrm>
          <a:prstGeom prst="rect">
            <a:avLst/>
          </a:prstGeom>
        </p:spPr>
      </p:pic>
      <p:sp>
        <p:nvSpPr>
          <p:cNvPr id="95" name="Google Shape;95;p3"/>
          <p:cNvSpPr/>
          <p:nvPr/>
        </p:nvSpPr>
        <p:spPr>
          <a:xfrm>
            <a:off x="486670" y="1215509"/>
            <a:ext cx="755264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Biology</a:t>
            </a:r>
          </a:p>
        </p:txBody>
      </p:sp>
      <p:sp>
        <p:nvSpPr>
          <p:cNvPr id="4" name="Obdélník 3"/>
          <p:cNvSpPr/>
          <p:nvPr/>
        </p:nvSpPr>
        <p:spPr>
          <a:xfrm>
            <a:off x="486670" y="1917368"/>
            <a:ext cx="6486071" cy="1077218"/>
          </a:xfrm>
          <a:prstGeom prst="rect">
            <a:avLst/>
          </a:prstGeom>
        </p:spPr>
        <p:txBody>
          <a:bodyPr wrap="none">
            <a:spAutoFit/>
          </a:bodyPr>
          <a:lstStyle/>
          <a:p>
            <a:pPr lvl="0"/>
            <a:r>
              <a:rPr lang="cs-CZ" sz="3200" dirty="0" err="1">
                <a:solidFill>
                  <a:srgbClr val="2E75B5"/>
                </a:solidFill>
                <a:latin typeface="Calibri"/>
                <a:ea typeface="Calibri"/>
                <a:cs typeface="Calibri"/>
                <a:sym typeface="Calibri"/>
              </a:rPr>
              <a:t>Laboratory</a:t>
            </a:r>
            <a:r>
              <a:rPr lang="cs-CZ" sz="3200" dirty="0">
                <a:solidFill>
                  <a:srgbClr val="2E75B5"/>
                </a:solidFill>
                <a:latin typeface="Calibri"/>
                <a:ea typeface="Calibri"/>
                <a:cs typeface="Calibri"/>
                <a:sym typeface="Calibri"/>
              </a:rPr>
              <a:t> </a:t>
            </a:r>
            <a:r>
              <a:rPr lang="cs-CZ" sz="3200" dirty="0" err="1">
                <a:solidFill>
                  <a:srgbClr val="2E75B5"/>
                </a:solidFill>
                <a:latin typeface="Calibri"/>
                <a:ea typeface="Calibri"/>
                <a:cs typeface="Calibri"/>
                <a:sym typeface="Calibri"/>
              </a:rPr>
              <a:t>of</a:t>
            </a:r>
            <a:r>
              <a:rPr lang="cs-CZ" sz="3200" dirty="0">
                <a:solidFill>
                  <a:srgbClr val="2E75B5"/>
                </a:solidFill>
                <a:latin typeface="Calibri"/>
                <a:ea typeface="Calibri"/>
                <a:cs typeface="Calibri"/>
                <a:sym typeface="Calibri"/>
              </a:rPr>
              <a:t> </a:t>
            </a:r>
            <a:r>
              <a:rPr lang="cs-CZ" sz="3200" dirty="0" err="1">
                <a:solidFill>
                  <a:srgbClr val="2E75B5"/>
                </a:solidFill>
                <a:latin typeface="Calibri"/>
                <a:ea typeface="Calibri"/>
                <a:cs typeface="Calibri"/>
                <a:sym typeface="Calibri"/>
              </a:rPr>
              <a:t>Temperate</a:t>
            </a: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biodiversity</a:t>
            </a:r>
          </a:p>
          <a:p>
            <a:pPr lvl="0"/>
            <a:r>
              <a:rPr lang="cs-CZ" sz="3200" dirty="0" err="1" smtClean="0">
                <a:solidFill>
                  <a:schemeClr val="tx1"/>
                </a:solidFill>
                <a:latin typeface="Calibri"/>
                <a:ea typeface="Calibri"/>
                <a:cs typeface="Calibri"/>
                <a:sym typeface="Calibri"/>
              </a:rPr>
              <a:t>Head</a:t>
            </a:r>
            <a:r>
              <a:rPr lang="cs-CZ" sz="3200" dirty="0" smtClean="0">
                <a:solidFill>
                  <a:schemeClr val="tx1"/>
                </a:solidFill>
                <a:latin typeface="Calibri"/>
                <a:ea typeface="Calibri"/>
                <a:cs typeface="Calibri"/>
                <a:sym typeface="Calibri"/>
              </a:rPr>
              <a:t>: Martin Konvička   </a:t>
            </a:r>
            <a:r>
              <a:rPr lang="cs-CZ" sz="3200" dirty="0" err="1" smtClean="0">
                <a:solidFill>
                  <a:schemeClr val="tx1"/>
                </a:solidFill>
                <a:latin typeface="Calibri"/>
                <a:ea typeface="Calibri"/>
                <a:cs typeface="Calibri"/>
                <a:sym typeface="Calibri"/>
              </a:rPr>
              <a:t>Researchers</a:t>
            </a:r>
            <a:r>
              <a:rPr lang="cs-CZ" sz="3200" dirty="0" smtClean="0">
                <a:solidFill>
                  <a:schemeClr val="tx1"/>
                </a:solidFill>
                <a:latin typeface="Calibri"/>
                <a:ea typeface="Calibri"/>
                <a:cs typeface="Calibri"/>
                <a:sym typeface="Calibri"/>
              </a:rPr>
              <a:t>: </a:t>
            </a:r>
            <a:endParaRPr lang="cs-CZ" sz="3200" dirty="0">
              <a:solidFill>
                <a:schemeClr val="tx1"/>
              </a:solidFill>
              <a:latin typeface="Calibri"/>
              <a:ea typeface="Calibri"/>
              <a:cs typeface="Calibri"/>
              <a:sym typeface="Calibri"/>
            </a:endParaRPr>
          </a:p>
        </p:txBody>
      </p:sp>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05" y="2994585"/>
            <a:ext cx="2520843" cy="2520843"/>
          </a:xfrm>
          <a:prstGeom prst="rect">
            <a:avLst/>
          </a:prstGeom>
        </p:spPr>
      </p:pic>
      <p:sp>
        <p:nvSpPr>
          <p:cNvPr id="10" name="Obdélník 9"/>
          <p:cNvSpPr/>
          <p:nvPr/>
        </p:nvSpPr>
        <p:spPr>
          <a:xfrm>
            <a:off x="5239493" y="4522016"/>
            <a:ext cx="1962397" cy="523220"/>
          </a:xfrm>
          <a:prstGeom prst="rect">
            <a:avLst/>
          </a:prstGeom>
        </p:spPr>
        <p:txBody>
          <a:bodyPr wrap="none">
            <a:spAutoFit/>
          </a:bodyPr>
          <a:lstStyle/>
          <a:p>
            <a:r>
              <a:rPr lang="en-GB" b="1" dirty="0" err="1"/>
              <a:t>Zdeněk</a:t>
            </a:r>
            <a:r>
              <a:rPr lang="en-GB" b="1" dirty="0"/>
              <a:t> </a:t>
            </a:r>
            <a:r>
              <a:rPr lang="en-GB" b="1" dirty="0" err="1"/>
              <a:t>Faltýnek</a:t>
            </a:r>
            <a:r>
              <a:rPr lang="en-GB" b="1" dirty="0"/>
              <a:t> </a:t>
            </a:r>
            <a:r>
              <a:rPr lang="en-GB" b="1" dirty="0" err="1" smtClean="0"/>
              <a:t>Fric</a:t>
            </a:r>
            <a:endParaRPr lang="cs-CZ" b="1" dirty="0" smtClean="0"/>
          </a:p>
          <a:p>
            <a:endParaRPr lang="en-GB" b="1" dirty="0"/>
          </a:p>
        </p:txBody>
      </p:sp>
      <p:pic>
        <p:nvPicPr>
          <p:cNvPr id="11" name="Obráze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193" y="3050816"/>
            <a:ext cx="1976582" cy="1482437"/>
          </a:xfrm>
          <a:prstGeom prst="rect">
            <a:avLst/>
          </a:prstGeom>
        </p:spPr>
      </p:pic>
      <p:pic>
        <p:nvPicPr>
          <p:cNvPr id="12" name="Obráze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1890" y="2788851"/>
            <a:ext cx="1241368" cy="1606847"/>
          </a:xfrm>
          <a:prstGeom prst="rect">
            <a:avLst/>
          </a:prstGeom>
        </p:spPr>
      </p:pic>
      <p:sp>
        <p:nvSpPr>
          <p:cNvPr id="13" name="Obdélník 12"/>
          <p:cNvSpPr/>
          <p:nvPr/>
        </p:nvSpPr>
        <p:spPr>
          <a:xfrm>
            <a:off x="7074477" y="2522499"/>
            <a:ext cx="1386918" cy="307777"/>
          </a:xfrm>
          <a:prstGeom prst="rect">
            <a:avLst/>
          </a:prstGeom>
        </p:spPr>
        <p:txBody>
          <a:bodyPr wrap="none">
            <a:spAutoFit/>
          </a:bodyPr>
          <a:lstStyle/>
          <a:p>
            <a:r>
              <a:rPr lang="en-GB" b="1" dirty="0" smtClean="0"/>
              <a:t>Jana </a:t>
            </a:r>
            <a:r>
              <a:rPr lang="en-GB" b="1" dirty="0" err="1" smtClean="0"/>
              <a:t>Lipárová</a:t>
            </a:r>
            <a:endParaRPr lang="en-GB" b="1" dirty="0"/>
          </a:p>
        </p:txBody>
      </p:sp>
      <p:pic>
        <p:nvPicPr>
          <p:cNvPr id="14" name="Obráze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713" y="3046988"/>
            <a:ext cx="1117483" cy="1445278"/>
          </a:xfrm>
          <a:prstGeom prst="rect">
            <a:avLst/>
          </a:prstGeom>
        </p:spPr>
      </p:pic>
      <p:sp>
        <p:nvSpPr>
          <p:cNvPr id="15" name="Obdélník 14"/>
          <p:cNvSpPr/>
          <p:nvPr/>
        </p:nvSpPr>
        <p:spPr>
          <a:xfrm>
            <a:off x="8267231" y="4458521"/>
            <a:ext cx="1348446" cy="307777"/>
          </a:xfrm>
          <a:prstGeom prst="rect">
            <a:avLst/>
          </a:prstGeom>
        </p:spPr>
        <p:txBody>
          <a:bodyPr wrap="none">
            <a:spAutoFit/>
          </a:bodyPr>
          <a:lstStyle/>
          <a:p>
            <a:r>
              <a:rPr lang="en-GB" b="1" dirty="0" err="1"/>
              <a:t>Lukáš</a:t>
            </a:r>
            <a:r>
              <a:rPr lang="en-GB" b="1" dirty="0"/>
              <a:t> Spitzer</a:t>
            </a:r>
          </a:p>
        </p:txBody>
      </p:sp>
      <p:sp>
        <p:nvSpPr>
          <p:cNvPr id="17" name="Obdélník 16"/>
          <p:cNvSpPr/>
          <p:nvPr/>
        </p:nvSpPr>
        <p:spPr>
          <a:xfrm>
            <a:off x="9084508" y="2486405"/>
            <a:ext cx="1765227" cy="307777"/>
          </a:xfrm>
          <a:prstGeom prst="rect">
            <a:avLst/>
          </a:prstGeom>
        </p:spPr>
        <p:txBody>
          <a:bodyPr wrap="none">
            <a:spAutoFit/>
          </a:bodyPr>
          <a:lstStyle/>
          <a:p>
            <a:r>
              <a:rPr lang="en-GB" b="1" dirty="0"/>
              <a:t>Alena </a:t>
            </a:r>
            <a:r>
              <a:rPr lang="en-GB" b="1" dirty="0" err="1"/>
              <a:t>Sucháčková</a:t>
            </a:r>
            <a:endParaRPr lang="en-GB" b="1" dirty="0"/>
          </a:p>
        </p:txBody>
      </p:sp>
      <p:pic>
        <p:nvPicPr>
          <p:cNvPr id="18" name="Obráze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255" y="3023540"/>
            <a:ext cx="1468726" cy="1468726"/>
          </a:xfrm>
          <a:prstGeom prst="rect">
            <a:avLst/>
          </a:prstGeom>
        </p:spPr>
      </p:pic>
      <p:sp>
        <p:nvSpPr>
          <p:cNvPr id="19" name="Obdélník 18"/>
          <p:cNvSpPr/>
          <p:nvPr/>
        </p:nvSpPr>
        <p:spPr>
          <a:xfrm>
            <a:off x="10642577" y="4516146"/>
            <a:ext cx="1101584" cy="307777"/>
          </a:xfrm>
          <a:prstGeom prst="rect">
            <a:avLst/>
          </a:prstGeom>
        </p:spPr>
        <p:txBody>
          <a:bodyPr wrap="none">
            <a:spAutoFit/>
          </a:bodyPr>
          <a:lstStyle/>
          <a:p>
            <a:r>
              <a:rPr lang="en-GB" b="1" dirty="0"/>
              <a:t>Pavel Vrba</a:t>
            </a:r>
          </a:p>
        </p:txBody>
      </p:sp>
      <p:sp>
        <p:nvSpPr>
          <p:cNvPr id="36" name="Obdélník 35"/>
          <p:cNvSpPr/>
          <p:nvPr/>
        </p:nvSpPr>
        <p:spPr>
          <a:xfrm>
            <a:off x="4735205" y="5328289"/>
            <a:ext cx="3304110" cy="1077218"/>
          </a:xfrm>
          <a:prstGeom prst="rect">
            <a:avLst/>
          </a:prstGeom>
        </p:spPr>
        <p:txBody>
          <a:bodyPr wrap="none">
            <a:spAutoFit/>
          </a:bodyPr>
          <a:lstStyle/>
          <a:p>
            <a:r>
              <a:rPr lang="cs-CZ" sz="3200" dirty="0" smtClean="0">
                <a:latin typeface="Calibri"/>
                <a:ea typeface="Calibri"/>
                <a:cs typeface="Calibri"/>
                <a:sym typeface="Calibri"/>
              </a:rPr>
              <a:t>PhD </a:t>
            </a:r>
            <a:r>
              <a:rPr lang="cs-CZ" sz="3200" dirty="0" err="1" smtClean="0">
                <a:latin typeface="Calibri"/>
                <a:ea typeface="Calibri"/>
                <a:cs typeface="Calibri"/>
                <a:sym typeface="Calibri"/>
              </a:rPr>
              <a:t>Students</a:t>
            </a:r>
            <a:r>
              <a:rPr lang="cs-CZ" sz="3200" dirty="0" smtClean="0">
                <a:latin typeface="Calibri"/>
                <a:ea typeface="Calibri"/>
                <a:cs typeface="Calibri"/>
                <a:sym typeface="Calibri"/>
              </a:rPr>
              <a:t>: 6</a:t>
            </a:r>
          </a:p>
          <a:p>
            <a:r>
              <a:rPr lang="cs-CZ" sz="3200" dirty="0" err="1" smtClean="0">
                <a:latin typeface="Calibri"/>
                <a:cs typeface="Calibri"/>
                <a:sym typeface="Calibri"/>
              </a:rPr>
              <a:t>Undergraduates</a:t>
            </a:r>
            <a:r>
              <a:rPr lang="cs-CZ" sz="3200" dirty="0" smtClean="0">
                <a:latin typeface="Calibri"/>
                <a:cs typeface="Calibri"/>
                <a:sym typeface="Calibri"/>
              </a:rPr>
              <a:t>: 3</a:t>
            </a:r>
            <a:endParaRPr lang="en-GB" dirty="0"/>
          </a:p>
        </p:txBody>
      </p:sp>
      <p:pic>
        <p:nvPicPr>
          <p:cNvPr id="37" name="Obrázek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2415" y="-4631"/>
            <a:ext cx="2984307" cy="22382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p:nvPr/>
        </p:nvSpPr>
        <p:spPr>
          <a:xfrm>
            <a:off x="486670" y="1215509"/>
            <a:ext cx="755264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Biology</a:t>
            </a:r>
          </a:p>
        </p:txBody>
      </p:sp>
      <p:sp>
        <p:nvSpPr>
          <p:cNvPr id="4" name="Obdélník 3"/>
          <p:cNvSpPr/>
          <p:nvPr/>
        </p:nvSpPr>
        <p:spPr>
          <a:xfrm>
            <a:off x="486670" y="1917368"/>
            <a:ext cx="6665607" cy="1077218"/>
          </a:xfrm>
          <a:prstGeom prst="rect">
            <a:avLst/>
          </a:prstGeom>
        </p:spPr>
        <p:txBody>
          <a:bodyPr wrap="none">
            <a:spAutoFit/>
          </a:bodyPr>
          <a:lstStyle/>
          <a:p>
            <a:pPr lvl="0"/>
            <a:r>
              <a:rPr lang="cs-CZ" sz="3200" dirty="0" err="1">
                <a:solidFill>
                  <a:srgbClr val="2E75B5"/>
                </a:solidFill>
                <a:latin typeface="Calibri"/>
                <a:ea typeface="Calibri"/>
                <a:cs typeface="Calibri"/>
                <a:sym typeface="Calibri"/>
              </a:rPr>
              <a:t>Laboratory</a:t>
            </a:r>
            <a:r>
              <a:rPr lang="cs-CZ" sz="3200" dirty="0">
                <a:solidFill>
                  <a:srgbClr val="2E75B5"/>
                </a:solidFill>
                <a:latin typeface="Calibri"/>
                <a:ea typeface="Calibri"/>
                <a:cs typeface="Calibri"/>
                <a:sym typeface="Calibri"/>
              </a:rPr>
              <a:t> </a:t>
            </a:r>
            <a:r>
              <a:rPr lang="cs-CZ" sz="3200" dirty="0" err="1">
                <a:solidFill>
                  <a:srgbClr val="2E75B5"/>
                </a:solidFill>
                <a:latin typeface="Calibri"/>
                <a:ea typeface="Calibri"/>
                <a:cs typeface="Calibri"/>
                <a:sym typeface="Calibri"/>
              </a:rPr>
              <a:t>of</a:t>
            </a:r>
            <a:r>
              <a:rPr lang="cs-CZ" sz="3200" dirty="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Woodland</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Ecology</a:t>
            </a:r>
            <a:endParaRPr lang="cs-CZ" sz="3200" dirty="0" smtClean="0">
              <a:solidFill>
                <a:srgbClr val="2E75B5"/>
              </a:solidFill>
              <a:latin typeface="Calibri"/>
              <a:ea typeface="Calibri"/>
              <a:cs typeface="Calibri"/>
              <a:sym typeface="Calibri"/>
            </a:endParaRPr>
          </a:p>
          <a:p>
            <a:pPr lvl="0"/>
            <a:r>
              <a:rPr lang="cs-CZ" sz="3200" dirty="0" err="1" smtClean="0">
                <a:solidFill>
                  <a:schemeClr val="tx1"/>
                </a:solidFill>
                <a:latin typeface="Calibri"/>
                <a:ea typeface="Calibri"/>
                <a:cs typeface="Calibri"/>
                <a:sym typeface="Calibri"/>
              </a:rPr>
              <a:t>Head</a:t>
            </a:r>
            <a:r>
              <a:rPr lang="cs-CZ" sz="3200" dirty="0" smtClean="0">
                <a:solidFill>
                  <a:schemeClr val="tx1"/>
                </a:solidFill>
                <a:latin typeface="Calibri"/>
                <a:ea typeface="Calibri"/>
                <a:cs typeface="Calibri"/>
                <a:sym typeface="Calibri"/>
              </a:rPr>
              <a:t>: Lukáš Čížek	      </a:t>
            </a:r>
            <a:r>
              <a:rPr lang="cs-CZ" sz="3200" dirty="0" err="1" smtClean="0">
                <a:solidFill>
                  <a:schemeClr val="tx1"/>
                </a:solidFill>
                <a:latin typeface="Calibri"/>
                <a:ea typeface="Calibri"/>
                <a:cs typeface="Calibri"/>
                <a:sym typeface="Calibri"/>
              </a:rPr>
              <a:t>Researchers</a:t>
            </a:r>
            <a:r>
              <a:rPr lang="cs-CZ" sz="3200" dirty="0" smtClean="0">
                <a:solidFill>
                  <a:schemeClr val="tx1"/>
                </a:solidFill>
                <a:latin typeface="Calibri"/>
                <a:ea typeface="Calibri"/>
                <a:cs typeface="Calibri"/>
                <a:sym typeface="Calibri"/>
              </a:rPr>
              <a:t>: </a:t>
            </a:r>
            <a:endParaRPr lang="cs-CZ" sz="3200" dirty="0">
              <a:solidFill>
                <a:schemeClr val="tx1"/>
              </a:solidFill>
              <a:latin typeface="Calibri"/>
              <a:ea typeface="Calibri"/>
              <a:cs typeface="Calibri"/>
              <a:sym typeface="Calibri"/>
            </a:endParaRPr>
          </a:p>
        </p:txBody>
      </p:sp>
      <p:sp>
        <p:nvSpPr>
          <p:cNvPr id="10" name="Obdélník 9"/>
          <p:cNvSpPr/>
          <p:nvPr/>
        </p:nvSpPr>
        <p:spPr>
          <a:xfrm>
            <a:off x="5599718" y="4851633"/>
            <a:ext cx="1229824" cy="523220"/>
          </a:xfrm>
          <a:prstGeom prst="rect">
            <a:avLst/>
          </a:prstGeom>
        </p:spPr>
        <p:txBody>
          <a:bodyPr wrap="none">
            <a:spAutoFit/>
          </a:bodyPr>
          <a:lstStyle/>
          <a:p>
            <a:r>
              <a:rPr lang="cs-CZ" b="1" dirty="0" smtClean="0"/>
              <a:t>Pavel Šebek</a:t>
            </a:r>
          </a:p>
          <a:p>
            <a:endParaRPr lang="en-GB" b="1" dirty="0"/>
          </a:p>
        </p:txBody>
      </p:sp>
      <p:sp>
        <p:nvSpPr>
          <p:cNvPr id="15" name="Obdélník 14"/>
          <p:cNvSpPr/>
          <p:nvPr/>
        </p:nvSpPr>
        <p:spPr>
          <a:xfrm>
            <a:off x="8118368" y="4824258"/>
            <a:ext cx="1159292" cy="307777"/>
          </a:xfrm>
          <a:prstGeom prst="rect">
            <a:avLst/>
          </a:prstGeom>
        </p:spPr>
        <p:txBody>
          <a:bodyPr wrap="none">
            <a:spAutoFit/>
          </a:bodyPr>
          <a:lstStyle/>
          <a:p>
            <a:r>
              <a:rPr lang="en-GB" b="1" dirty="0" err="1"/>
              <a:t>Lukáš</a:t>
            </a:r>
            <a:r>
              <a:rPr lang="en-GB" b="1" dirty="0"/>
              <a:t> </a:t>
            </a:r>
            <a:r>
              <a:rPr lang="cs-CZ" b="1" dirty="0" err="1" smtClean="0"/>
              <a:t>Drag</a:t>
            </a:r>
            <a:endParaRPr lang="en-GB" b="1" dirty="0"/>
          </a:p>
        </p:txBody>
      </p:sp>
      <p:sp>
        <p:nvSpPr>
          <p:cNvPr id="19" name="Obdélník 18"/>
          <p:cNvSpPr/>
          <p:nvPr/>
        </p:nvSpPr>
        <p:spPr>
          <a:xfrm>
            <a:off x="9849759" y="4838112"/>
            <a:ext cx="1805302" cy="307777"/>
          </a:xfrm>
          <a:prstGeom prst="rect">
            <a:avLst/>
          </a:prstGeom>
        </p:spPr>
        <p:txBody>
          <a:bodyPr wrap="none">
            <a:spAutoFit/>
          </a:bodyPr>
          <a:lstStyle/>
          <a:p>
            <a:r>
              <a:rPr lang="cs-CZ" b="1" dirty="0" smtClean="0"/>
              <a:t>František Sládeček</a:t>
            </a:r>
            <a:endParaRPr lang="en-GB" b="1" dirty="0"/>
          </a:p>
        </p:txBody>
      </p:sp>
      <p:sp>
        <p:nvSpPr>
          <p:cNvPr id="36" name="Obdélník 35"/>
          <p:cNvSpPr/>
          <p:nvPr/>
        </p:nvSpPr>
        <p:spPr>
          <a:xfrm>
            <a:off x="4735205" y="5328289"/>
            <a:ext cx="3304110" cy="1077218"/>
          </a:xfrm>
          <a:prstGeom prst="rect">
            <a:avLst/>
          </a:prstGeom>
        </p:spPr>
        <p:txBody>
          <a:bodyPr wrap="none">
            <a:spAutoFit/>
          </a:bodyPr>
          <a:lstStyle/>
          <a:p>
            <a:r>
              <a:rPr lang="cs-CZ" sz="3200" dirty="0" smtClean="0">
                <a:latin typeface="Calibri"/>
                <a:ea typeface="Calibri"/>
                <a:cs typeface="Calibri"/>
                <a:sym typeface="Calibri"/>
              </a:rPr>
              <a:t>PhD </a:t>
            </a:r>
            <a:r>
              <a:rPr lang="cs-CZ" sz="3200" dirty="0" err="1" smtClean="0">
                <a:latin typeface="Calibri"/>
                <a:ea typeface="Calibri"/>
                <a:cs typeface="Calibri"/>
                <a:sym typeface="Calibri"/>
              </a:rPr>
              <a:t>Students</a:t>
            </a:r>
            <a:r>
              <a:rPr lang="cs-CZ" sz="3200" dirty="0" smtClean="0">
                <a:latin typeface="Calibri"/>
                <a:ea typeface="Calibri"/>
                <a:cs typeface="Calibri"/>
                <a:sym typeface="Calibri"/>
              </a:rPr>
              <a:t>: 6</a:t>
            </a:r>
          </a:p>
          <a:p>
            <a:r>
              <a:rPr lang="cs-CZ" sz="3200" dirty="0" err="1" smtClean="0">
                <a:latin typeface="Calibri"/>
                <a:cs typeface="Calibri"/>
                <a:sym typeface="Calibri"/>
              </a:rPr>
              <a:t>Undergraduates</a:t>
            </a:r>
            <a:r>
              <a:rPr lang="cs-CZ" sz="3200" dirty="0" smtClean="0">
                <a:latin typeface="Calibri"/>
                <a:cs typeface="Calibri"/>
                <a:sym typeface="Calibri"/>
              </a:rPr>
              <a:t>: 2</a:t>
            </a:r>
            <a:endParaRPr lang="en-GB" dirty="0"/>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379" y="2948402"/>
            <a:ext cx="1542305" cy="1864081"/>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860" y="2948402"/>
            <a:ext cx="1675798" cy="1829698"/>
          </a:xfrm>
          <a:prstGeom prst="rect">
            <a:avLst/>
          </a:prstGeom>
        </p:spPr>
      </p:pic>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135" y="2861028"/>
            <a:ext cx="1480697" cy="1990605"/>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7141" y="2994586"/>
            <a:ext cx="2389909" cy="3186545"/>
          </a:xfrm>
          <a:prstGeom prst="rect">
            <a:avLst/>
          </a:prstGeom>
        </p:spPr>
      </p:pic>
      <p:pic>
        <p:nvPicPr>
          <p:cNvPr id="8" name="Obráze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306439" y="0"/>
            <a:ext cx="2885561" cy="1800244"/>
          </a:xfrm>
          <a:prstGeom prst="rect">
            <a:avLst/>
          </a:prstGeom>
        </p:spPr>
      </p:pic>
    </p:spTree>
    <p:extLst>
      <p:ext uri="{BB962C8B-B14F-4D97-AF65-F5344CB8AC3E}">
        <p14:creationId xmlns:p14="http://schemas.microsoft.com/office/powerpoint/2010/main" val="89027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p:nvPr/>
        </p:nvSpPr>
        <p:spPr>
          <a:xfrm>
            <a:off x="486670" y="1215509"/>
            <a:ext cx="755264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Biology</a:t>
            </a:r>
          </a:p>
        </p:txBody>
      </p:sp>
      <p:sp>
        <p:nvSpPr>
          <p:cNvPr id="4" name="Obdélník 3"/>
          <p:cNvSpPr/>
          <p:nvPr/>
        </p:nvSpPr>
        <p:spPr>
          <a:xfrm>
            <a:off x="486670" y="1917368"/>
            <a:ext cx="9044464" cy="1077218"/>
          </a:xfrm>
          <a:prstGeom prst="rect">
            <a:avLst/>
          </a:prstGeom>
        </p:spPr>
        <p:txBody>
          <a:bodyPr wrap="none">
            <a:spAutoFit/>
          </a:bodyPr>
          <a:lstStyle/>
          <a:p>
            <a:pPr lvl="0"/>
            <a:r>
              <a:rPr lang="cs-CZ" sz="3200" dirty="0" err="1">
                <a:solidFill>
                  <a:srgbClr val="2E75B5"/>
                </a:solidFill>
                <a:latin typeface="Calibri"/>
                <a:ea typeface="Calibri"/>
                <a:cs typeface="Calibri"/>
                <a:sym typeface="Calibri"/>
              </a:rPr>
              <a:t>Laboratory</a:t>
            </a:r>
            <a:r>
              <a:rPr lang="cs-CZ" sz="3200" dirty="0">
                <a:solidFill>
                  <a:srgbClr val="2E75B5"/>
                </a:solidFill>
                <a:latin typeface="Calibri"/>
                <a:ea typeface="Calibri"/>
                <a:cs typeface="Calibri"/>
                <a:sym typeface="Calibri"/>
              </a:rPr>
              <a:t> </a:t>
            </a:r>
            <a:r>
              <a:rPr lang="cs-CZ" sz="3200" dirty="0" err="1">
                <a:solidFill>
                  <a:srgbClr val="2E75B5"/>
                </a:solidFill>
                <a:latin typeface="Calibri"/>
                <a:ea typeface="Calibri"/>
                <a:cs typeface="Calibri"/>
                <a:sym typeface="Calibri"/>
              </a:rPr>
              <a:t>of</a:t>
            </a:r>
            <a:r>
              <a:rPr lang="cs-CZ" sz="3200" dirty="0">
                <a:solidFill>
                  <a:srgbClr val="2E75B5"/>
                </a:solidFill>
                <a:latin typeface="Calibri"/>
                <a:ea typeface="Calibri"/>
                <a:cs typeface="Calibri"/>
                <a:sym typeface="Calibri"/>
              </a:rPr>
              <a:t> </a:t>
            </a:r>
            <a:r>
              <a:rPr lang="en-GB" sz="3200" dirty="0">
                <a:solidFill>
                  <a:srgbClr val="2E75B5"/>
                </a:solidFill>
                <a:latin typeface="Calibri"/>
                <a:ea typeface="Calibri"/>
                <a:cs typeface="Calibri"/>
                <a:sym typeface="Calibri"/>
              </a:rPr>
              <a:t>Aquatic Insect Biodiversity and Ecology</a:t>
            </a:r>
          </a:p>
          <a:p>
            <a:pPr lvl="0"/>
            <a:r>
              <a:rPr lang="cs-CZ" sz="3200" dirty="0" err="1" smtClean="0">
                <a:solidFill>
                  <a:schemeClr val="tx1"/>
                </a:solidFill>
                <a:latin typeface="Calibri"/>
                <a:ea typeface="Calibri"/>
                <a:cs typeface="Calibri"/>
                <a:sym typeface="Calibri"/>
              </a:rPr>
              <a:t>Head</a:t>
            </a:r>
            <a:r>
              <a:rPr lang="cs-CZ" sz="3200" dirty="0" smtClean="0">
                <a:solidFill>
                  <a:schemeClr val="tx1"/>
                </a:solidFill>
                <a:latin typeface="Calibri"/>
                <a:ea typeface="Calibri"/>
                <a:cs typeface="Calibri"/>
                <a:sym typeface="Calibri"/>
              </a:rPr>
              <a:t>: David S. Boukal   </a:t>
            </a:r>
            <a:r>
              <a:rPr lang="cs-CZ" sz="3200" dirty="0" err="1" smtClean="0">
                <a:solidFill>
                  <a:schemeClr val="tx1"/>
                </a:solidFill>
                <a:latin typeface="Calibri"/>
                <a:ea typeface="Calibri"/>
                <a:cs typeface="Calibri"/>
                <a:sym typeface="Calibri"/>
              </a:rPr>
              <a:t>Researchers</a:t>
            </a:r>
            <a:r>
              <a:rPr lang="cs-CZ" sz="3200" dirty="0" smtClean="0">
                <a:solidFill>
                  <a:schemeClr val="tx1"/>
                </a:solidFill>
                <a:latin typeface="Calibri"/>
                <a:ea typeface="Calibri"/>
                <a:cs typeface="Calibri"/>
                <a:sym typeface="Calibri"/>
              </a:rPr>
              <a:t>: </a:t>
            </a:r>
            <a:endParaRPr lang="cs-CZ" sz="3200" dirty="0">
              <a:solidFill>
                <a:schemeClr val="tx1"/>
              </a:solidFill>
              <a:latin typeface="Calibri"/>
              <a:ea typeface="Calibri"/>
              <a:cs typeface="Calibri"/>
              <a:sym typeface="Calibri"/>
            </a:endParaRPr>
          </a:p>
        </p:txBody>
      </p:sp>
      <p:sp>
        <p:nvSpPr>
          <p:cNvPr id="10" name="Obdélník 9"/>
          <p:cNvSpPr/>
          <p:nvPr/>
        </p:nvSpPr>
        <p:spPr>
          <a:xfrm>
            <a:off x="3437044" y="4641654"/>
            <a:ext cx="1765227" cy="523220"/>
          </a:xfrm>
          <a:prstGeom prst="rect">
            <a:avLst/>
          </a:prstGeom>
        </p:spPr>
        <p:txBody>
          <a:bodyPr wrap="none">
            <a:spAutoFit/>
          </a:bodyPr>
          <a:lstStyle/>
          <a:p>
            <a:r>
              <a:rPr lang="cs-CZ" b="1" dirty="0" smtClean="0"/>
              <a:t>Roman J </a:t>
            </a:r>
            <a:r>
              <a:rPr lang="cs-CZ" b="1" dirty="0" err="1" smtClean="0"/>
              <a:t>Hodunko</a:t>
            </a:r>
            <a:endParaRPr lang="cs-CZ" b="1" dirty="0" smtClean="0"/>
          </a:p>
          <a:p>
            <a:endParaRPr lang="en-GB" b="1" dirty="0"/>
          </a:p>
        </p:txBody>
      </p:sp>
      <p:sp>
        <p:nvSpPr>
          <p:cNvPr id="15" name="Obdélník 14"/>
          <p:cNvSpPr/>
          <p:nvPr/>
        </p:nvSpPr>
        <p:spPr>
          <a:xfrm>
            <a:off x="5427771" y="4630055"/>
            <a:ext cx="1476686" cy="307777"/>
          </a:xfrm>
          <a:prstGeom prst="rect">
            <a:avLst/>
          </a:prstGeom>
        </p:spPr>
        <p:txBody>
          <a:bodyPr wrap="none">
            <a:spAutoFit/>
          </a:bodyPr>
          <a:lstStyle/>
          <a:p>
            <a:r>
              <a:rPr lang="en-GB" b="1" dirty="0" smtClean="0"/>
              <a:t>Lu</a:t>
            </a:r>
            <a:r>
              <a:rPr lang="cs-CZ" b="1" dirty="0" err="1" smtClean="0"/>
              <a:t>boš</a:t>
            </a:r>
            <a:r>
              <a:rPr lang="cs-CZ" b="1" dirty="0" smtClean="0"/>
              <a:t> </a:t>
            </a:r>
            <a:r>
              <a:rPr lang="cs-CZ" b="1" dirty="0" err="1" smtClean="0"/>
              <a:t>Hrivniak</a:t>
            </a:r>
            <a:endParaRPr lang="en-GB" b="1" dirty="0"/>
          </a:p>
        </p:txBody>
      </p:sp>
      <p:sp>
        <p:nvSpPr>
          <p:cNvPr id="19" name="Obdélník 18"/>
          <p:cNvSpPr/>
          <p:nvPr/>
        </p:nvSpPr>
        <p:spPr>
          <a:xfrm>
            <a:off x="7361931" y="4558241"/>
            <a:ext cx="1648208" cy="307777"/>
          </a:xfrm>
          <a:prstGeom prst="rect">
            <a:avLst/>
          </a:prstGeom>
        </p:spPr>
        <p:txBody>
          <a:bodyPr wrap="none">
            <a:spAutoFit/>
          </a:bodyPr>
          <a:lstStyle/>
          <a:p>
            <a:r>
              <a:rPr lang="cs-CZ" b="1" dirty="0" smtClean="0"/>
              <a:t>Vlastimil Růžička</a:t>
            </a:r>
            <a:endParaRPr lang="en-GB" b="1" dirty="0"/>
          </a:p>
        </p:txBody>
      </p:sp>
      <p:sp>
        <p:nvSpPr>
          <p:cNvPr id="36" name="Obdélník 35"/>
          <p:cNvSpPr/>
          <p:nvPr/>
        </p:nvSpPr>
        <p:spPr>
          <a:xfrm>
            <a:off x="4735205" y="5328289"/>
            <a:ext cx="2848857" cy="584775"/>
          </a:xfrm>
          <a:prstGeom prst="rect">
            <a:avLst/>
          </a:prstGeom>
        </p:spPr>
        <p:txBody>
          <a:bodyPr wrap="none">
            <a:spAutoFit/>
          </a:bodyPr>
          <a:lstStyle/>
          <a:p>
            <a:r>
              <a:rPr lang="cs-CZ" sz="3200" dirty="0" smtClean="0">
                <a:latin typeface="Calibri"/>
                <a:ea typeface="Calibri"/>
                <a:cs typeface="Calibri"/>
                <a:sym typeface="Calibri"/>
              </a:rPr>
              <a:t>PhD </a:t>
            </a:r>
            <a:r>
              <a:rPr lang="cs-CZ" sz="3200" dirty="0" err="1" smtClean="0">
                <a:latin typeface="Calibri"/>
                <a:ea typeface="Calibri"/>
                <a:cs typeface="Calibri"/>
                <a:sym typeface="Calibri"/>
              </a:rPr>
              <a:t>Students</a:t>
            </a:r>
            <a:r>
              <a:rPr lang="cs-CZ" sz="3200" dirty="0" smtClean="0">
                <a:latin typeface="Calibri"/>
                <a:ea typeface="Calibri"/>
                <a:cs typeface="Calibri"/>
                <a:sym typeface="Calibri"/>
              </a:rPr>
              <a:t>: 4</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93" y="3046988"/>
            <a:ext cx="2185430" cy="3547776"/>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899" y="3016654"/>
            <a:ext cx="1201519" cy="1610547"/>
          </a:xfrm>
          <a:prstGeom prst="rect">
            <a:avLst/>
          </a:prstGeom>
        </p:spPr>
      </p:pic>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503" y="3016654"/>
            <a:ext cx="1155343" cy="1541587"/>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1931" y="2938991"/>
            <a:ext cx="1428750" cy="1619250"/>
          </a:xfrm>
          <a:prstGeom prst="rect">
            <a:avLst/>
          </a:prstGeom>
        </p:spPr>
      </p:pic>
      <p:pic>
        <p:nvPicPr>
          <p:cNvPr id="8" name="Obráze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8928" y="2938991"/>
            <a:ext cx="2055369" cy="1581053"/>
          </a:xfrm>
          <a:prstGeom prst="rect">
            <a:avLst/>
          </a:prstGeom>
        </p:spPr>
      </p:pic>
      <p:sp>
        <p:nvSpPr>
          <p:cNvPr id="21" name="Obdélník 20"/>
          <p:cNvSpPr/>
          <p:nvPr/>
        </p:nvSpPr>
        <p:spPr>
          <a:xfrm>
            <a:off x="9776127" y="4594242"/>
            <a:ext cx="1200970" cy="307777"/>
          </a:xfrm>
          <a:prstGeom prst="rect">
            <a:avLst/>
          </a:prstGeom>
        </p:spPr>
        <p:txBody>
          <a:bodyPr wrap="none">
            <a:spAutoFit/>
          </a:bodyPr>
          <a:lstStyle/>
          <a:p>
            <a:r>
              <a:rPr lang="cs-CZ" b="1" dirty="0" smtClean="0"/>
              <a:t>Pavel </a:t>
            </a:r>
            <a:r>
              <a:rPr lang="cs-CZ" b="1" dirty="0" err="1" smtClean="0"/>
              <a:t>Sroka</a:t>
            </a:r>
            <a:endParaRPr lang="en-GB" b="1" dirty="0"/>
          </a:p>
        </p:txBody>
      </p:sp>
      <p:pic>
        <p:nvPicPr>
          <p:cNvPr id="20" name="Obrázek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1516" y="-41025"/>
            <a:ext cx="2466975" cy="1847850"/>
          </a:xfrm>
          <a:prstGeom prst="rect">
            <a:avLst/>
          </a:prstGeom>
        </p:spPr>
      </p:pic>
    </p:spTree>
    <p:extLst>
      <p:ext uri="{BB962C8B-B14F-4D97-AF65-F5344CB8AC3E}">
        <p14:creationId xmlns:p14="http://schemas.microsoft.com/office/powerpoint/2010/main" val="3756294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p:nvPr/>
        </p:nvSpPr>
        <p:spPr>
          <a:xfrm>
            <a:off x="486670" y="1215509"/>
            <a:ext cx="755264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a:t>
            </a:r>
            <a:r>
              <a:rPr lang="cs-CZ" sz="3200" dirty="0" smtClean="0">
                <a:solidFill>
                  <a:srgbClr val="2E75B5"/>
                </a:solidFill>
                <a:latin typeface="Calibri"/>
                <a:ea typeface="Calibri"/>
                <a:cs typeface="Calibri"/>
                <a:sym typeface="Calibri"/>
              </a:rPr>
              <a:t>Biology</a:t>
            </a:r>
          </a:p>
        </p:txBody>
      </p:sp>
      <p:sp>
        <p:nvSpPr>
          <p:cNvPr id="4" name="Obdélník 3"/>
          <p:cNvSpPr/>
          <p:nvPr/>
        </p:nvSpPr>
        <p:spPr>
          <a:xfrm>
            <a:off x="486670" y="1917368"/>
            <a:ext cx="7741222" cy="1077218"/>
          </a:xfrm>
          <a:prstGeom prst="rect">
            <a:avLst/>
          </a:prstGeom>
        </p:spPr>
        <p:txBody>
          <a:bodyPr wrap="none">
            <a:spAutoFit/>
          </a:bodyPr>
          <a:lstStyle/>
          <a:p>
            <a:pPr lvl="0"/>
            <a:r>
              <a:rPr lang="cs-CZ" sz="3200" dirty="0" err="1">
                <a:solidFill>
                  <a:srgbClr val="2E75B5"/>
                </a:solidFill>
                <a:latin typeface="Calibri"/>
                <a:ea typeface="Calibri"/>
                <a:cs typeface="Calibri"/>
                <a:sym typeface="Calibri"/>
              </a:rPr>
              <a:t>Laboratory</a:t>
            </a:r>
            <a:r>
              <a:rPr lang="cs-CZ" sz="3200" dirty="0">
                <a:solidFill>
                  <a:srgbClr val="2E75B5"/>
                </a:solidFill>
                <a:latin typeface="Calibri"/>
                <a:ea typeface="Calibri"/>
                <a:cs typeface="Calibri"/>
                <a:sym typeface="Calibri"/>
              </a:rPr>
              <a:t> </a:t>
            </a:r>
            <a:r>
              <a:rPr lang="cs-CZ" sz="3200" dirty="0" err="1">
                <a:solidFill>
                  <a:srgbClr val="2E75B5"/>
                </a:solidFill>
                <a:latin typeface="Calibri"/>
                <a:ea typeface="Calibri"/>
                <a:cs typeface="Calibri"/>
                <a:sym typeface="Calibri"/>
              </a:rPr>
              <a:t>of</a:t>
            </a:r>
            <a:r>
              <a:rPr lang="cs-CZ" sz="3200" dirty="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Entomopathogenic</a:t>
            </a:r>
            <a:r>
              <a:rPr lang="cs-CZ" sz="3200" dirty="0" smtClean="0">
                <a:solidFill>
                  <a:srgbClr val="2E75B5"/>
                </a:solidFill>
                <a:latin typeface="Calibri"/>
                <a:ea typeface="Calibri"/>
                <a:cs typeface="Calibri"/>
                <a:sym typeface="Calibri"/>
              </a:rPr>
              <a:t> </a:t>
            </a:r>
            <a:r>
              <a:rPr lang="cs-CZ" sz="3200" dirty="0" err="1" smtClean="0">
                <a:solidFill>
                  <a:srgbClr val="2E75B5"/>
                </a:solidFill>
                <a:latin typeface="Calibri"/>
                <a:ea typeface="Calibri"/>
                <a:cs typeface="Calibri"/>
                <a:sym typeface="Calibri"/>
              </a:rPr>
              <a:t>Nematodes</a:t>
            </a:r>
            <a:endParaRPr lang="cs-CZ" sz="3200" dirty="0" smtClean="0">
              <a:solidFill>
                <a:srgbClr val="2E75B5"/>
              </a:solidFill>
              <a:latin typeface="Calibri"/>
              <a:ea typeface="Calibri"/>
              <a:cs typeface="Calibri"/>
              <a:sym typeface="Calibri"/>
            </a:endParaRPr>
          </a:p>
          <a:p>
            <a:pPr lvl="0"/>
            <a:r>
              <a:rPr lang="cs-CZ" sz="3200" dirty="0" err="1" smtClean="0">
                <a:solidFill>
                  <a:schemeClr val="tx1"/>
                </a:solidFill>
                <a:latin typeface="Calibri"/>
                <a:ea typeface="Calibri"/>
                <a:cs typeface="Calibri"/>
                <a:sym typeface="Calibri"/>
              </a:rPr>
              <a:t>Head</a:t>
            </a:r>
            <a:r>
              <a:rPr lang="cs-CZ" sz="3200" dirty="0" smtClean="0">
                <a:solidFill>
                  <a:schemeClr val="tx1"/>
                </a:solidFill>
                <a:latin typeface="Calibri"/>
                <a:ea typeface="Calibri"/>
                <a:cs typeface="Calibri"/>
                <a:sym typeface="Calibri"/>
              </a:rPr>
              <a:t>: Vladimír </a:t>
            </a:r>
            <a:r>
              <a:rPr lang="cs-CZ" sz="3200" dirty="0" err="1" smtClean="0">
                <a:solidFill>
                  <a:schemeClr val="tx1"/>
                </a:solidFill>
                <a:latin typeface="Calibri"/>
                <a:ea typeface="Calibri"/>
                <a:cs typeface="Calibri"/>
                <a:sym typeface="Calibri"/>
              </a:rPr>
              <a:t>Půža</a:t>
            </a:r>
            <a:r>
              <a:rPr lang="cs-CZ" sz="3200" dirty="0" smtClean="0">
                <a:solidFill>
                  <a:schemeClr val="tx1"/>
                </a:solidFill>
                <a:latin typeface="Calibri"/>
                <a:ea typeface="Calibri"/>
                <a:cs typeface="Calibri"/>
                <a:sym typeface="Calibri"/>
              </a:rPr>
              <a:t> 		  </a:t>
            </a:r>
            <a:r>
              <a:rPr lang="cs-CZ" sz="3200" dirty="0" err="1" smtClean="0">
                <a:solidFill>
                  <a:schemeClr val="tx1"/>
                </a:solidFill>
                <a:latin typeface="Calibri"/>
                <a:ea typeface="Calibri"/>
                <a:cs typeface="Calibri"/>
                <a:sym typeface="Calibri"/>
              </a:rPr>
              <a:t>Researchers</a:t>
            </a:r>
            <a:r>
              <a:rPr lang="cs-CZ" sz="3200" dirty="0" smtClean="0">
                <a:solidFill>
                  <a:schemeClr val="tx1"/>
                </a:solidFill>
                <a:latin typeface="Calibri"/>
                <a:ea typeface="Calibri"/>
                <a:cs typeface="Calibri"/>
                <a:sym typeface="Calibri"/>
              </a:rPr>
              <a:t>: </a:t>
            </a:r>
            <a:endParaRPr lang="cs-CZ" sz="3200" dirty="0">
              <a:solidFill>
                <a:schemeClr val="tx1"/>
              </a:solidFill>
              <a:latin typeface="Calibri"/>
              <a:ea typeface="Calibri"/>
              <a:cs typeface="Calibri"/>
              <a:sym typeface="Calibri"/>
            </a:endParaRPr>
          </a:p>
        </p:txBody>
      </p:sp>
      <p:sp>
        <p:nvSpPr>
          <p:cNvPr id="10" name="Obdélník 9"/>
          <p:cNvSpPr/>
          <p:nvPr/>
        </p:nvSpPr>
        <p:spPr>
          <a:xfrm>
            <a:off x="6908721" y="5097454"/>
            <a:ext cx="1159292" cy="523220"/>
          </a:xfrm>
          <a:prstGeom prst="rect">
            <a:avLst/>
          </a:prstGeom>
        </p:spPr>
        <p:txBody>
          <a:bodyPr wrap="none">
            <a:spAutoFit/>
          </a:bodyPr>
          <a:lstStyle/>
          <a:p>
            <a:r>
              <a:rPr lang="cs-CZ" b="1" dirty="0" smtClean="0"/>
              <a:t>Jiří Nermuť</a:t>
            </a:r>
          </a:p>
          <a:p>
            <a:endParaRPr lang="en-GB" b="1" dirty="0"/>
          </a:p>
        </p:txBody>
      </p:sp>
      <p:sp>
        <p:nvSpPr>
          <p:cNvPr id="13" name="Obdélník 12"/>
          <p:cNvSpPr/>
          <p:nvPr/>
        </p:nvSpPr>
        <p:spPr>
          <a:xfrm>
            <a:off x="9315123" y="2718893"/>
            <a:ext cx="1774845" cy="307777"/>
          </a:xfrm>
          <a:prstGeom prst="rect">
            <a:avLst/>
          </a:prstGeom>
        </p:spPr>
        <p:txBody>
          <a:bodyPr wrap="none">
            <a:spAutoFit/>
          </a:bodyPr>
          <a:lstStyle/>
          <a:p>
            <a:r>
              <a:rPr lang="cs-CZ" b="1" dirty="0" smtClean="0"/>
              <a:t>Martina </a:t>
            </a:r>
            <a:r>
              <a:rPr lang="cs-CZ" b="1" dirty="0" err="1" smtClean="0"/>
              <a:t>Žurovcová</a:t>
            </a:r>
            <a:endParaRPr lang="en-GB" b="1" dirty="0"/>
          </a:p>
        </p:txBody>
      </p:sp>
      <p:sp>
        <p:nvSpPr>
          <p:cNvPr id="36" name="Obdélník 35"/>
          <p:cNvSpPr/>
          <p:nvPr/>
        </p:nvSpPr>
        <p:spPr>
          <a:xfrm>
            <a:off x="4581233" y="5552191"/>
            <a:ext cx="3512500" cy="584775"/>
          </a:xfrm>
          <a:prstGeom prst="rect">
            <a:avLst/>
          </a:prstGeom>
        </p:spPr>
        <p:txBody>
          <a:bodyPr wrap="none">
            <a:spAutoFit/>
          </a:bodyPr>
          <a:lstStyle/>
          <a:p>
            <a:r>
              <a:rPr lang="cs-CZ" sz="3200" dirty="0" err="1" smtClean="0">
                <a:latin typeface="Calibri"/>
                <a:cs typeface="Calibri"/>
                <a:sym typeface="Calibri"/>
              </a:rPr>
              <a:t>Undergraduates</a:t>
            </a:r>
            <a:r>
              <a:rPr lang="cs-CZ" sz="3200" dirty="0" smtClean="0">
                <a:latin typeface="Calibri"/>
                <a:cs typeface="Calibri"/>
                <a:sym typeface="Calibri"/>
              </a:rPr>
              <a:t>: 10</a:t>
            </a:r>
            <a:endParaRPr lang="en-GB" dirty="0"/>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70" y="3195117"/>
            <a:ext cx="2873174" cy="2873174"/>
          </a:xfrm>
          <a:prstGeom prst="rect">
            <a:avLst/>
          </a:prstGeom>
        </p:spPr>
      </p:pic>
      <p:pic>
        <p:nvPicPr>
          <p:cNvPr id="20" name="Obrázek 19" descr="D:\Users\Lukas\AppData\Local\Microsoft\Windows\INetCache\Content.MSO\343F4F18.tmp"/>
          <p:cNvPicPr/>
          <p:nvPr/>
        </p:nvPicPr>
        <p:blipFill>
          <a:blip r:embed="rId4">
            <a:extLst>
              <a:ext uri="{28A0092B-C50C-407E-A947-70E740481C1C}">
                <a14:useLocalDpi xmlns:a14="http://schemas.microsoft.com/office/drawing/2010/main" val="0"/>
              </a:ext>
            </a:extLst>
          </a:blip>
          <a:srcRect/>
          <a:stretch>
            <a:fillRect/>
          </a:stretch>
        </p:blipFill>
        <p:spPr bwMode="auto">
          <a:xfrm>
            <a:off x="6501787" y="3199946"/>
            <a:ext cx="1973159" cy="1846978"/>
          </a:xfrm>
          <a:prstGeom prst="rect">
            <a:avLst/>
          </a:prstGeom>
          <a:noFill/>
          <a:ln>
            <a:noFill/>
          </a:ln>
        </p:spPr>
      </p:pic>
      <p:pic>
        <p:nvPicPr>
          <p:cNvPr id="7" name="Obrázek 6"/>
          <p:cNvPicPr>
            <a:picLocks noChangeAspect="1"/>
          </p:cNvPicPr>
          <p:nvPr/>
        </p:nvPicPr>
        <p:blipFill>
          <a:blip r:embed="rId5"/>
          <a:stretch>
            <a:fillRect/>
          </a:stretch>
        </p:blipFill>
        <p:spPr>
          <a:xfrm>
            <a:off x="9335806" y="3133705"/>
            <a:ext cx="2119389" cy="2225359"/>
          </a:xfrm>
          <a:prstGeom prst="rect">
            <a:avLst/>
          </a:prstGeom>
        </p:spPr>
      </p:pic>
      <p:pic>
        <p:nvPicPr>
          <p:cNvPr id="22" name="Obrázek 21" descr="D:\Users\Lukas\AppData\Local\Microsoft\Windows\INetCache\Content.MSO\B3913CE6.tmp"/>
          <p:cNvPicPr/>
          <p:nvPr/>
        </p:nvPicPr>
        <p:blipFill>
          <a:blip r:embed="rId6">
            <a:extLst>
              <a:ext uri="{28A0092B-C50C-407E-A947-70E740481C1C}">
                <a14:useLocalDpi xmlns:a14="http://schemas.microsoft.com/office/drawing/2010/main" val="0"/>
              </a:ext>
            </a:extLst>
          </a:blip>
          <a:srcRect/>
          <a:stretch>
            <a:fillRect/>
          </a:stretch>
        </p:blipFill>
        <p:spPr bwMode="auto">
          <a:xfrm>
            <a:off x="9867900" y="0"/>
            <a:ext cx="2324100" cy="1971675"/>
          </a:xfrm>
          <a:prstGeom prst="rect">
            <a:avLst/>
          </a:prstGeom>
          <a:noFill/>
          <a:ln>
            <a:noFill/>
          </a:ln>
        </p:spPr>
      </p:pic>
    </p:spTree>
    <p:extLst>
      <p:ext uri="{BB962C8B-B14F-4D97-AF65-F5344CB8AC3E}">
        <p14:creationId xmlns:p14="http://schemas.microsoft.com/office/powerpoint/2010/main" val="151975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01" name="Google Shape;101;p4"/>
          <p:cNvSpPr/>
          <p:nvPr/>
        </p:nvSpPr>
        <p:spPr>
          <a:xfrm>
            <a:off x="2333624" y="2355273"/>
            <a:ext cx="6145357"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1800" b="1" dirty="0" err="1">
                <a:solidFill>
                  <a:schemeClr val="dk1"/>
                </a:solidFill>
                <a:latin typeface="Calibri"/>
                <a:ea typeface="Calibri"/>
                <a:cs typeface="Calibri"/>
                <a:sym typeface="Calibri"/>
              </a:rPr>
              <a:t>Slide</a:t>
            </a:r>
            <a:r>
              <a:rPr lang="cs-CZ" sz="1800" b="1" dirty="0">
                <a:solidFill>
                  <a:schemeClr val="dk1"/>
                </a:solidFill>
                <a:latin typeface="Calibri"/>
                <a:ea typeface="Calibri"/>
                <a:cs typeface="Calibri"/>
                <a:sym typeface="Calibri"/>
              </a:rPr>
              <a:t> 3 – </a:t>
            </a:r>
            <a:r>
              <a:rPr lang="cs-CZ" sz="1800" b="1" dirty="0" err="1">
                <a:solidFill>
                  <a:schemeClr val="dk1"/>
                </a:solidFill>
                <a:latin typeface="Calibri"/>
                <a:ea typeface="Calibri"/>
                <a:cs typeface="Calibri"/>
                <a:sym typeface="Calibri"/>
              </a:rPr>
              <a:t>Main</a:t>
            </a:r>
            <a:r>
              <a:rPr lang="cs-CZ" sz="1800" b="1" dirty="0">
                <a:solidFill>
                  <a:schemeClr val="dk1"/>
                </a:solidFill>
                <a:latin typeface="Calibri"/>
                <a:ea typeface="Calibri"/>
                <a:cs typeface="Calibri"/>
                <a:sym typeface="Calibri"/>
              </a:rPr>
              <a:t> </a:t>
            </a:r>
            <a:r>
              <a:rPr lang="cs-CZ" sz="1800" b="1" dirty="0" err="1">
                <a:solidFill>
                  <a:schemeClr val="dk1"/>
                </a:solidFill>
                <a:latin typeface="Calibri"/>
                <a:ea typeface="Calibri"/>
                <a:cs typeface="Calibri"/>
                <a:sym typeface="Calibri"/>
              </a:rPr>
              <a:t>topics</a:t>
            </a:r>
            <a:r>
              <a:rPr lang="cs-CZ" sz="1800" b="1" dirty="0">
                <a:solidFill>
                  <a:schemeClr val="dk1"/>
                </a:solidFill>
                <a:latin typeface="Calibri"/>
                <a:ea typeface="Calibri"/>
                <a:cs typeface="Calibri"/>
                <a:sym typeface="Calibri"/>
              </a:rPr>
              <a:t> vs. </a:t>
            </a:r>
            <a:r>
              <a:rPr lang="cs-CZ" sz="1800" b="1" dirty="0" err="1">
                <a:solidFill>
                  <a:schemeClr val="dk1"/>
                </a:solidFill>
                <a:latin typeface="Calibri"/>
                <a:ea typeface="Calibri"/>
                <a:cs typeface="Calibri"/>
                <a:sym typeface="Calibri"/>
              </a:rPr>
              <a:t>labs</a:t>
            </a:r>
            <a:r>
              <a:rPr lang="cs-CZ" sz="1800" dirty="0">
                <a:solidFill>
                  <a:schemeClr val="dk1"/>
                </a:solidFill>
                <a:latin typeface="Calibri"/>
                <a:ea typeface="Calibri"/>
                <a:cs typeface="Calibri"/>
                <a:sym typeface="Calibri"/>
              </a:rPr>
              <a:t/>
            </a:r>
            <a:br>
              <a:rPr lang="cs-CZ" sz="1800" dirty="0">
                <a:solidFill>
                  <a:schemeClr val="dk1"/>
                </a:solidFill>
                <a:latin typeface="Calibri"/>
                <a:ea typeface="Calibri"/>
                <a:cs typeface="Calibri"/>
                <a:sym typeface="Calibri"/>
              </a:rPr>
            </a:br>
            <a:r>
              <a:rPr lang="cs-CZ" sz="1800" dirty="0" err="1">
                <a:solidFill>
                  <a:schemeClr val="dk1"/>
                </a:solidFill>
                <a:latin typeface="Calibri"/>
                <a:ea typeface="Calibri"/>
                <a:cs typeface="Calibri"/>
                <a:sym typeface="Calibri"/>
              </a:rPr>
              <a:t>Global</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change</a:t>
            </a:r>
            <a:r>
              <a:rPr lang="cs-CZ" sz="1800" dirty="0">
                <a:solidFill>
                  <a:schemeClr val="dk1"/>
                </a:solidFill>
                <a:latin typeface="Calibri"/>
                <a:ea typeface="Calibri"/>
                <a:cs typeface="Calibri"/>
                <a:sym typeface="Calibri"/>
              </a:rPr>
              <a:t> - </a:t>
            </a:r>
            <a:endParaRPr dirty="0"/>
          </a:p>
          <a:p>
            <a:pPr marL="0" marR="0" lvl="0" indent="0" algn="l" rtl="0">
              <a:spcBef>
                <a:spcPts val="0"/>
              </a:spcBef>
              <a:spcAft>
                <a:spcPts val="0"/>
              </a:spcAft>
              <a:buNone/>
            </a:pPr>
            <a:r>
              <a:rPr lang="cs-CZ" sz="1800" dirty="0">
                <a:solidFill>
                  <a:schemeClr val="dk1"/>
                </a:solidFill>
                <a:latin typeface="Calibri"/>
                <a:ea typeface="Calibri"/>
                <a:cs typeface="Calibri"/>
                <a:sym typeface="Calibri"/>
              </a:rPr>
              <a:t>Biodiversity and </a:t>
            </a:r>
            <a:r>
              <a:rPr lang="cs-CZ" sz="1800" dirty="0" err="1">
                <a:solidFill>
                  <a:schemeClr val="dk1"/>
                </a:solidFill>
                <a:latin typeface="Calibri"/>
                <a:ea typeface="Calibri"/>
                <a:cs typeface="Calibri"/>
                <a:sym typeface="Calibri"/>
              </a:rPr>
              <a:t>conservation</a:t>
            </a:r>
            <a:r>
              <a:rPr lang="cs-CZ" sz="18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cs-CZ" sz="1800" dirty="0" err="1">
                <a:solidFill>
                  <a:schemeClr val="dk1"/>
                </a:solidFill>
                <a:latin typeface="Calibri"/>
                <a:ea typeface="Calibri"/>
                <a:cs typeface="Calibri"/>
                <a:sym typeface="Calibri"/>
              </a:rPr>
              <a:t>Biogeography</a:t>
            </a:r>
            <a:r>
              <a:rPr lang="cs-CZ" sz="1800" dirty="0">
                <a:solidFill>
                  <a:schemeClr val="dk1"/>
                </a:solidFill>
                <a:latin typeface="Calibri"/>
                <a:ea typeface="Calibri"/>
                <a:cs typeface="Calibri"/>
                <a:sym typeface="Calibri"/>
              </a:rPr>
              <a:t> in </a:t>
            </a:r>
            <a:r>
              <a:rPr lang="cs-CZ" sz="1800" dirty="0" err="1">
                <a:solidFill>
                  <a:schemeClr val="dk1"/>
                </a:solidFill>
                <a:latin typeface="Calibri"/>
                <a:ea typeface="Calibri"/>
                <a:cs typeface="Calibri"/>
                <a:sym typeface="Calibri"/>
              </a:rPr>
              <a:t>conservation</a:t>
            </a:r>
            <a:r>
              <a:rPr lang="cs-CZ" sz="1800" dirty="0">
                <a:solidFill>
                  <a:schemeClr val="dk1"/>
                </a:solidFill>
                <a:latin typeface="Calibri"/>
                <a:ea typeface="Calibri"/>
                <a:cs typeface="Calibri"/>
                <a:sym typeface="Calibri"/>
              </a:rPr>
              <a:t> - </a:t>
            </a:r>
            <a:br>
              <a:rPr lang="cs-CZ" sz="1800" dirty="0">
                <a:solidFill>
                  <a:schemeClr val="dk1"/>
                </a:solidFill>
                <a:latin typeface="Calibri"/>
                <a:ea typeface="Calibri"/>
                <a:cs typeface="Calibri"/>
                <a:sym typeface="Calibri"/>
              </a:rPr>
            </a:br>
            <a:r>
              <a:rPr lang="cs-CZ" sz="1800" dirty="0" err="1">
                <a:solidFill>
                  <a:schemeClr val="dk1"/>
                </a:solidFill>
                <a:latin typeface="Calibri"/>
                <a:ea typeface="Calibri"/>
                <a:cs typeface="Calibri"/>
                <a:sym typeface="Calibri"/>
              </a:rPr>
              <a:t>Interactions</a:t>
            </a:r>
            <a:r>
              <a:rPr lang="cs-CZ" sz="1800" dirty="0">
                <a:solidFill>
                  <a:schemeClr val="dk1"/>
                </a:solidFill>
                <a:latin typeface="Calibri"/>
                <a:ea typeface="Calibri"/>
                <a:cs typeface="Calibri"/>
                <a:sym typeface="Calibri"/>
              </a:rPr>
              <a:t> - </a:t>
            </a:r>
            <a:endParaRPr dirty="0"/>
          </a:p>
          <a:p>
            <a:pPr marL="0" marR="0" lvl="0" indent="0" algn="l" rtl="0">
              <a:spcBef>
                <a:spcPts val="0"/>
              </a:spcBef>
              <a:spcAft>
                <a:spcPts val="0"/>
              </a:spcAft>
              <a:buNone/>
            </a:pPr>
            <a:r>
              <a:rPr lang="cs-CZ" sz="1800" dirty="0" err="1">
                <a:solidFill>
                  <a:schemeClr val="dk1"/>
                </a:solidFill>
                <a:latin typeface="Calibri"/>
                <a:ea typeface="Calibri"/>
                <a:cs typeface="Calibri"/>
                <a:sym typeface="Calibri"/>
              </a:rPr>
              <a:t>Outreach</a:t>
            </a:r>
            <a:r>
              <a:rPr lang="cs-CZ" sz="1800" dirty="0">
                <a:solidFill>
                  <a:schemeClr val="dk1"/>
                </a:solidFill>
                <a:latin typeface="Calibri"/>
                <a:ea typeface="Calibri"/>
                <a:cs typeface="Calibri"/>
                <a:sym typeface="Calibri"/>
              </a:rPr>
              <a:t> - </a:t>
            </a:r>
            <a:endParaRPr sz="1800" dirty="0">
              <a:solidFill>
                <a:schemeClr val="dk1"/>
              </a:solidFill>
              <a:latin typeface="Calibri"/>
              <a:ea typeface="Calibri"/>
              <a:cs typeface="Calibri"/>
              <a:sym typeface="Calibri"/>
            </a:endParaRPr>
          </a:p>
        </p:txBody>
      </p:sp>
      <p:sp>
        <p:nvSpPr>
          <p:cNvPr id="102" name="Google Shape;102;p4"/>
          <p:cNvSpPr/>
          <p:nvPr/>
        </p:nvSpPr>
        <p:spPr>
          <a:xfrm>
            <a:off x="486670" y="1215509"/>
            <a:ext cx="7552645"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Main</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topics</a:t>
            </a:r>
            <a:r>
              <a:rPr lang="cs-CZ" sz="3200" b="1" dirty="0">
                <a:solidFill>
                  <a:srgbClr val="2E75B5"/>
                </a:solidFill>
                <a:latin typeface="Calibri"/>
                <a:ea typeface="Calibri"/>
                <a:cs typeface="Calibri"/>
                <a:sym typeface="Calibri"/>
              </a:rPr>
              <a:t> </a:t>
            </a:r>
            <a:r>
              <a:rPr lang="cs-CZ" sz="3200" b="1" dirty="0" smtClean="0">
                <a:solidFill>
                  <a:srgbClr val="2E75B5"/>
                </a:solidFill>
                <a:latin typeface="Calibri"/>
                <a:ea typeface="Calibri"/>
                <a:cs typeface="Calibri"/>
                <a:sym typeface="Calibri"/>
              </a:rPr>
              <a:t>vs. </a:t>
            </a:r>
            <a:r>
              <a:rPr lang="cs-CZ" sz="3200" b="1" dirty="0" err="1" smtClean="0">
                <a:solidFill>
                  <a:srgbClr val="2E75B5"/>
                </a:solidFill>
                <a:latin typeface="Calibri"/>
                <a:ea typeface="Calibri"/>
                <a:cs typeface="Calibri"/>
                <a:sym typeface="Calibri"/>
              </a:rPr>
              <a:t>labs</a:t>
            </a:r>
            <a:endParaRPr sz="3200" b="1" dirty="0">
              <a:solidFill>
                <a:srgbClr val="2E75B5"/>
              </a:solidFill>
              <a:latin typeface="Calibri"/>
              <a:ea typeface="Calibri"/>
              <a:cs typeface="Calibri"/>
              <a:sym typeface="Calibri"/>
            </a:endParaRPr>
          </a:p>
        </p:txBody>
      </p:sp>
      <p:graphicFrame>
        <p:nvGraphicFramePr>
          <p:cNvPr id="3" name="Tabulka 2"/>
          <p:cNvGraphicFramePr>
            <a:graphicFrameLocks noGrp="1"/>
          </p:cNvGraphicFramePr>
          <p:nvPr>
            <p:extLst>
              <p:ext uri="{D42A27DB-BD31-4B8C-83A1-F6EECF244321}">
                <p14:modId xmlns:p14="http://schemas.microsoft.com/office/powerpoint/2010/main" val="625441311"/>
              </p:ext>
            </p:extLst>
          </p:nvPr>
        </p:nvGraphicFramePr>
        <p:xfrm>
          <a:off x="1047750" y="2446615"/>
          <a:ext cx="10454381" cy="4014880"/>
        </p:xfrm>
        <a:graphic>
          <a:graphicData uri="http://schemas.openxmlformats.org/drawingml/2006/table">
            <a:tbl>
              <a:tblPr>
                <a:tableStyleId>{5C22544A-7EE6-4342-B048-85BDC9FD1C3A}</a:tableStyleId>
              </a:tblPr>
              <a:tblGrid>
                <a:gridCol w="3314720">
                  <a:extLst>
                    <a:ext uri="{9D8B030D-6E8A-4147-A177-3AD203B41FA5}">
                      <a16:colId xmlns:a16="http://schemas.microsoft.com/office/drawing/2014/main" val="3521969922"/>
                    </a:ext>
                  </a:extLst>
                </a:gridCol>
                <a:gridCol w="1715573">
                  <a:extLst>
                    <a:ext uri="{9D8B030D-6E8A-4147-A177-3AD203B41FA5}">
                      <a16:colId xmlns:a16="http://schemas.microsoft.com/office/drawing/2014/main" val="3541239972"/>
                    </a:ext>
                  </a:extLst>
                </a:gridCol>
                <a:gridCol w="1766937">
                  <a:extLst>
                    <a:ext uri="{9D8B030D-6E8A-4147-A177-3AD203B41FA5}">
                      <a16:colId xmlns:a16="http://schemas.microsoft.com/office/drawing/2014/main" val="3197672024"/>
                    </a:ext>
                  </a:extLst>
                </a:gridCol>
                <a:gridCol w="1397114">
                  <a:extLst>
                    <a:ext uri="{9D8B030D-6E8A-4147-A177-3AD203B41FA5}">
                      <a16:colId xmlns:a16="http://schemas.microsoft.com/office/drawing/2014/main" val="3042935035"/>
                    </a:ext>
                  </a:extLst>
                </a:gridCol>
                <a:gridCol w="2081973">
                  <a:extLst>
                    <a:ext uri="{9D8B030D-6E8A-4147-A177-3AD203B41FA5}">
                      <a16:colId xmlns:a16="http://schemas.microsoft.com/office/drawing/2014/main" val="3774870543"/>
                    </a:ext>
                  </a:extLst>
                </a:gridCol>
                <a:gridCol w="178064">
                  <a:extLst>
                    <a:ext uri="{9D8B030D-6E8A-4147-A177-3AD203B41FA5}">
                      <a16:colId xmlns:a16="http://schemas.microsoft.com/office/drawing/2014/main" val="3826959043"/>
                    </a:ext>
                  </a:extLst>
                </a:gridCol>
              </a:tblGrid>
              <a:tr h="368429">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841299"/>
                  </a:ext>
                </a:extLst>
              </a:tr>
              <a:tr h="985796">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200" u="none" strike="noStrike">
                          <a:effectLst/>
                        </a:rPr>
                        <a:t>Temperate biodiversity</a:t>
                      </a:r>
                      <a:endParaRPr lang="en-GB" sz="2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200" u="none" strike="noStrike">
                          <a:effectLst/>
                        </a:rPr>
                        <a:t>Woodland Ecology</a:t>
                      </a:r>
                      <a:endParaRPr lang="en-GB" sz="2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200" u="none" strike="noStrike" dirty="0">
                          <a:effectLst/>
                        </a:rPr>
                        <a:t>Aquatic Insects</a:t>
                      </a:r>
                      <a:endParaRPr lang="en-GB" sz="2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buClr>
                          <a:srgbClr val="000000"/>
                        </a:buClr>
                        <a:buSzPts val="2200"/>
                        <a:buFont typeface="Calibri" panose="020F0502020204030204" pitchFamily="34" charset="0"/>
                        <a:buNone/>
                      </a:pPr>
                      <a:r>
                        <a:rPr lang="cs-CZ" sz="2200" b="0" i="0" u="none" strike="noStrike" dirty="0" err="1" smtClean="0">
                          <a:solidFill>
                            <a:srgbClr val="000000"/>
                          </a:solidFill>
                          <a:effectLst/>
                          <a:latin typeface="Calibri" panose="020F0502020204030204" pitchFamily="34" charset="0"/>
                        </a:rPr>
                        <a:t>Entomopatogenic</a:t>
                      </a:r>
                      <a:r>
                        <a:rPr lang="cs-CZ" sz="2200" b="0" i="0" u="none" strike="noStrike" baseline="0" dirty="0" smtClean="0">
                          <a:solidFill>
                            <a:srgbClr val="000000"/>
                          </a:solidFill>
                          <a:effectLst/>
                          <a:latin typeface="Calibri" panose="020F0502020204030204" pitchFamily="34" charset="0"/>
                        </a:rPr>
                        <a:t> </a:t>
                      </a:r>
                      <a:r>
                        <a:rPr lang="cs-CZ" sz="2200" b="0" i="0" u="none" strike="noStrike" baseline="0" dirty="0" err="1" smtClean="0">
                          <a:solidFill>
                            <a:srgbClr val="000000"/>
                          </a:solidFill>
                          <a:effectLst/>
                          <a:latin typeface="Calibri" panose="020F0502020204030204" pitchFamily="34" charset="0"/>
                        </a:rPr>
                        <a:t>Nematodes</a:t>
                      </a:r>
                      <a:endParaRPr lang="en-GB" sz="2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8854358"/>
                  </a:ext>
                </a:extLst>
              </a:tr>
              <a:tr h="428174">
                <a:tc>
                  <a:txBody>
                    <a:bodyPr/>
                    <a:lstStyle/>
                    <a:p>
                      <a:pPr algn="l" rtl="0" fontAlgn="ctr"/>
                      <a:r>
                        <a:rPr lang="en-GB" sz="1800" u="none" strike="noStrike">
                          <a:effectLst/>
                        </a:rPr>
                        <a:t>Global change </a:t>
                      </a:r>
                      <a:endParaRPr lang="en-GB"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07859548"/>
                  </a:ext>
                </a:extLst>
              </a:tr>
              <a:tr h="583512">
                <a:tc>
                  <a:txBody>
                    <a:bodyPr/>
                    <a:lstStyle/>
                    <a:p>
                      <a:pPr algn="l" rtl="0" fontAlgn="ctr"/>
                      <a:r>
                        <a:rPr lang="en-GB" sz="1800" u="none" strike="noStrike">
                          <a:effectLst/>
                        </a:rPr>
                        <a:t>Biodiversity and conservation -</a:t>
                      </a:r>
                      <a:endParaRPr lang="en-GB"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4586403"/>
                  </a:ext>
                </a:extLst>
              </a:tr>
              <a:tr h="583512">
                <a:tc>
                  <a:txBody>
                    <a:bodyPr/>
                    <a:lstStyle/>
                    <a:p>
                      <a:pPr algn="l" rtl="0" fontAlgn="ctr"/>
                      <a:r>
                        <a:rPr lang="en-GB" sz="1800" u="none" strike="noStrike">
                          <a:effectLst/>
                        </a:rPr>
                        <a:t>Biogeography in conservation -</a:t>
                      </a:r>
                      <a:endParaRPr lang="en-GB"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64276895"/>
                  </a:ext>
                </a:extLst>
              </a:tr>
              <a:tr h="428174">
                <a:tc>
                  <a:txBody>
                    <a:bodyPr/>
                    <a:lstStyle/>
                    <a:p>
                      <a:pPr algn="l" rtl="0" fontAlgn="ctr"/>
                      <a:r>
                        <a:rPr lang="en-GB" sz="1800" u="none" strike="noStrike">
                          <a:effectLst/>
                        </a:rPr>
                        <a:t>Interactions - </a:t>
                      </a:r>
                      <a:endParaRPr lang="en-GB"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7974806"/>
                  </a:ext>
                </a:extLst>
              </a:tr>
              <a:tr h="438132">
                <a:tc>
                  <a:txBody>
                    <a:bodyPr/>
                    <a:lstStyle/>
                    <a:p>
                      <a:pPr algn="l" rtl="0" fontAlgn="ctr"/>
                      <a:r>
                        <a:rPr lang="en-GB" sz="1800" u="none" strike="noStrike">
                          <a:effectLst/>
                        </a:rPr>
                        <a:t>Outreach - </a:t>
                      </a:r>
                      <a:endParaRPr lang="en-GB"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500" u="none" strike="noStrike">
                          <a:effectLst/>
                        </a:rPr>
                        <a:t>+</a:t>
                      </a:r>
                      <a:endParaRPr lang="en-GB" sz="25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17103123"/>
                  </a:ext>
                </a:extLst>
              </a:tr>
              <a:tr h="199151">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1616333"/>
                  </a:ext>
                </a:extLst>
              </a:tr>
            </a:tbl>
          </a:graphicData>
        </a:graphic>
      </p:graphicFrame>
      <p:pic>
        <p:nvPicPr>
          <p:cNvPr id="7" name="Obrázek 6" descr="D:\Users\Lukas\AppData\Local\Microsoft\Windows\INetCache\Content.MSO\B3913CE6.tmp"/>
          <p:cNvPicPr/>
          <p:nvPr/>
        </p:nvPicPr>
        <p:blipFill>
          <a:blip r:embed="rId3">
            <a:extLst>
              <a:ext uri="{28A0092B-C50C-407E-A947-70E740481C1C}">
                <a14:useLocalDpi xmlns:a14="http://schemas.microsoft.com/office/drawing/2010/main" val="0"/>
              </a:ext>
            </a:extLst>
          </a:blip>
          <a:srcRect/>
          <a:stretch>
            <a:fillRect/>
          </a:stretch>
        </p:blipFill>
        <p:spPr bwMode="auto">
          <a:xfrm>
            <a:off x="9475076" y="1914652"/>
            <a:ext cx="1324303" cy="797017"/>
          </a:xfrm>
          <a:prstGeom prst="rect">
            <a:avLst/>
          </a:prstGeom>
          <a:noFill/>
          <a:ln>
            <a:noFill/>
          </a:ln>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940" y="1914225"/>
            <a:ext cx="1278885" cy="797870"/>
          </a:xfrm>
          <a:prstGeom prst="rect">
            <a:avLst/>
          </a:prstGeom>
        </p:spPr>
      </p:pic>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315" y="1914653"/>
            <a:ext cx="1064058" cy="797016"/>
          </a:xfrm>
          <a:prstGeom prst="rect">
            <a:avLst/>
          </a:prstGeom>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057" y="1913306"/>
            <a:ext cx="1118393" cy="8387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p:nvPr/>
        </p:nvSpPr>
        <p:spPr>
          <a:xfrm>
            <a:off x="537700" y="1273500"/>
            <a:ext cx="7735200"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3200" dirty="0" err="1">
                <a:solidFill>
                  <a:srgbClr val="2E75B5"/>
                </a:solidFill>
                <a:latin typeface="Calibri"/>
                <a:ea typeface="Calibri"/>
                <a:cs typeface="Calibri"/>
                <a:sym typeface="Calibri"/>
              </a:rPr>
              <a:t>Insect</a:t>
            </a:r>
            <a:r>
              <a:rPr lang="cs-CZ" sz="3200" dirty="0">
                <a:solidFill>
                  <a:srgbClr val="2E75B5"/>
                </a:solidFill>
                <a:latin typeface="Calibri"/>
                <a:ea typeface="Calibri"/>
                <a:cs typeface="Calibri"/>
                <a:sym typeface="Calibri"/>
              </a:rPr>
              <a:t> Biodiversity and </a:t>
            </a:r>
            <a:r>
              <a:rPr lang="cs-CZ" sz="3200" dirty="0" err="1">
                <a:solidFill>
                  <a:srgbClr val="2E75B5"/>
                </a:solidFill>
                <a:latin typeface="Calibri"/>
                <a:ea typeface="Calibri"/>
                <a:cs typeface="Calibri"/>
                <a:sym typeface="Calibri"/>
              </a:rPr>
              <a:t>Conservation</a:t>
            </a:r>
            <a:r>
              <a:rPr lang="cs-CZ" sz="3200" dirty="0">
                <a:solidFill>
                  <a:srgbClr val="2E75B5"/>
                </a:solidFill>
                <a:latin typeface="Calibri"/>
                <a:ea typeface="Calibri"/>
                <a:cs typeface="Calibri"/>
                <a:sym typeface="Calibri"/>
              </a:rPr>
              <a:t> Biology</a:t>
            </a:r>
            <a:endParaRPr dirty="0"/>
          </a:p>
          <a:p>
            <a:pPr marL="0" marR="0" lvl="0" indent="0" algn="l" rtl="0">
              <a:spcBef>
                <a:spcPts val="0"/>
              </a:spcBef>
              <a:spcAft>
                <a:spcPts val="0"/>
              </a:spcAft>
              <a:buNone/>
            </a:pPr>
            <a:r>
              <a:rPr lang="cs-CZ" sz="3200" b="1" dirty="0" err="1">
                <a:solidFill>
                  <a:srgbClr val="2E75B5"/>
                </a:solidFill>
                <a:latin typeface="Calibri"/>
                <a:ea typeface="Calibri"/>
                <a:cs typeface="Calibri"/>
                <a:sym typeface="Calibri"/>
              </a:rPr>
              <a:t>Laboratory</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of</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Aquatic</a:t>
            </a:r>
            <a:r>
              <a:rPr lang="cs-CZ" sz="3200" b="1" dirty="0">
                <a:solidFill>
                  <a:srgbClr val="2E75B5"/>
                </a:solidFill>
                <a:latin typeface="Calibri"/>
                <a:ea typeface="Calibri"/>
                <a:cs typeface="Calibri"/>
                <a:sym typeface="Calibri"/>
              </a:rPr>
              <a:t> </a:t>
            </a:r>
            <a:r>
              <a:rPr lang="cs-CZ" sz="3200" b="1" dirty="0" err="1">
                <a:solidFill>
                  <a:srgbClr val="2E75B5"/>
                </a:solidFill>
                <a:latin typeface="Calibri"/>
                <a:ea typeface="Calibri"/>
                <a:cs typeface="Calibri"/>
                <a:sym typeface="Calibri"/>
              </a:rPr>
              <a:t>Insects</a:t>
            </a:r>
            <a:endParaRPr sz="3200" b="1" dirty="0">
              <a:solidFill>
                <a:srgbClr val="2E75B5"/>
              </a:solidFill>
              <a:latin typeface="Calibri"/>
              <a:ea typeface="Calibri"/>
              <a:cs typeface="Calibri"/>
              <a:sym typeface="Calibri"/>
            </a:endParaRPr>
          </a:p>
          <a:p>
            <a:pPr marL="0" marR="0" lvl="0" indent="0" algn="l" rtl="0">
              <a:spcBef>
                <a:spcPts val="0"/>
              </a:spcBef>
              <a:spcAft>
                <a:spcPts val="0"/>
              </a:spcAft>
              <a:buNone/>
            </a:pPr>
            <a:endParaRPr sz="1800" b="1" dirty="0">
              <a:solidFill>
                <a:srgbClr val="2E75B5"/>
              </a:solidFill>
              <a:latin typeface="Calibri"/>
              <a:ea typeface="Calibri"/>
              <a:cs typeface="Calibri"/>
              <a:sym typeface="Calibri"/>
            </a:endParaRPr>
          </a:p>
          <a:p>
            <a:pPr marL="0" marR="0" lvl="0" indent="0" algn="l" rtl="0">
              <a:spcBef>
                <a:spcPts val="0"/>
              </a:spcBef>
              <a:spcAft>
                <a:spcPts val="0"/>
              </a:spcAft>
              <a:buNone/>
            </a:pPr>
            <a:endParaRPr dirty="0"/>
          </a:p>
          <a:p>
            <a:pPr marL="0" marR="0" lvl="0" indent="0" algn="l" rtl="0">
              <a:spcBef>
                <a:spcPts val="0"/>
              </a:spcBef>
              <a:spcAft>
                <a:spcPts val="0"/>
              </a:spcAft>
              <a:buNone/>
            </a:pPr>
            <a:r>
              <a:rPr lang="cs-CZ" sz="1800" b="1" dirty="0">
                <a:solidFill>
                  <a:srgbClr val="2E75B5"/>
                </a:solidFill>
                <a:latin typeface="Calibri"/>
                <a:ea typeface="Calibri"/>
                <a:cs typeface="Calibri"/>
                <a:sym typeface="Calibri"/>
              </a:rPr>
              <a:t> </a:t>
            </a:r>
            <a:r>
              <a:rPr lang="cs-CZ" sz="1800" dirty="0" err="1" smtClean="0">
                <a:solidFill>
                  <a:schemeClr val="dk1"/>
                </a:solidFill>
                <a:latin typeface="Calibri"/>
                <a:ea typeface="Calibri"/>
                <a:cs typeface="Calibri"/>
                <a:sym typeface="Calibri"/>
              </a:rPr>
              <a:t>We</a:t>
            </a:r>
            <a:r>
              <a:rPr lang="cs-CZ" sz="1800" dirty="0" smtClean="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clarified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how</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orogeny</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of</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Caucasus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mountains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affected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evolution</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of</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mayflies</a:t>
            </a:r>
            <a:r>
              <a:rPr lang="cs-CZ" sz="1800" dirty="0">
                <a:solidFill>
                  <a:schemeClr val="dk1"/>
                </a:solidFill>
                <a:latin typeface="Calibri"/>
                <a:ea typeface="Calibri"/>
                <a:cs typeface="Calibri"/>
                <a:sym typeface="Calibri"/>
              </a:rPr>
              <a:t> in </a:t>
            </a:r>
            <a:r>
              <a:rPr lang="cs-CZ" sz="1800" dirty="0" err="1">
                <a:solidFill>
                  <a:schemeClr val="dk1"/>
                </a:solidFill>
                <a:latin typeface="Calibri"/>
                <a:ea typeface="Calibri"/>
                <a:cs typeface="Calibri"/>
                <a:sym typeface="Calibri"/>
              </a:rPr>
              <a:t>this</a:t>
            </a:r>
            <a:r>
              <a:rPr lang="cs-CZ" sz="1800" dirty="0">
                <a:solidFill>
                  <a:schemeClr val="dk1"/>
                </a:solidFill>
                <a:latin typeface="Calibri"/>
                <a:ea typeface="Calibri"/>
                <a:cs typeface="Calibri"/>
                <a:sym typeface="Calibri"/>
              </a:rPr>
              <a:t> area.</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cs-CZ" sz="1800" dirty="0" err="1">
                <a:solidFill>
                  <a:schemeClr val="dk1"/>
                </a:solidFill>
                <a:latin typeface="Calibri"/>
                <a:ea typeface="Calibri"/>
                <a:cs typeface="Calibri"/>
                <a:sym typeface="Calibri"/>
              </a:rPr>
              <a:t>The</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time-calibrated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phylogeny</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was</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constructed</a:t>
            </a:r>
            <a:r>
              <a:rPr lang="cs-CZ" sz="1800" dirty="0">
                <a:solidFill>
                  <a:schemeClr val="dk1"/>
                </a:solidFill>
                <a:latin typeface="Calibri"/>
                <a:ea typeface="Calibri"/>
                <a:cs typeface="Calibri"/>
                <a:sym typeface="Calibri"/>
              </a:rPr>
              <a:t> </a:t>
            </a:r>
            <a:r>
              <a:rPr lang="cs-CZ" sz="1800" dirty="0" err="1">
                <a:solidFill>
                  <a:schemeClr val="dk1"/>
                </a:solidFill>
                <a:latin typeface="Calibri"/>
                <a:ea typeface="Calibri"/>
                <a:cs typeface="Calibri"/>
                <a:sym typeface="Calibri"/>
              </a:rPr>
              <a:t>based</a:t>
            </a:r>
            <a:r>
              <a:rPr lang="cs-CZ" sz="1800" dirty="0">
                <a:solidFill>
                  <a:schemeClr val="dk1"/>
                </a:solidFill>
                <a:latin typeface="Calibri"/>
                <a:ea typeface="Calibri"/>
                <a:cs typeface="Calibri"/>
                <a:sym typeface="Calibri"/>
              </a:rPr>
              <a:t> on </a:t>
            </a:r>
            <a:r>
              <a:rPr lang="cs-CZ" sz="1800" dirty="0" err="1">
                <a:solidFill>
                  <a:schemeClr val="dk1"/>
                </a:solidFill>
                <a:latin typeface="Calibri"/>
                <a:ea typeface="Calibri"/>
                <a:cs typeface="Calibri"/>
                <a:sym typeface="Calibri"/>
              </a:rPr>
              <a:t>five</a:t>
            </a:r>
            <a:r>
              <a:rPr lang="cs-CZ" sz="1800" dirty="0">
                <a:solidFill>
                  <a:schemeClr val="dk1"/>
                </a:solidFill>
                <a:latin typeface="Calibri"/>
                <a:ea typeface="Calibri"/>
                <a:cs typeface="Calibri"/>
                <a:sym typeface="Calibri"/>
              </a:rPr>
              <a:t> DNA </a:t>
            </a:r>
            <a:r>
              <a:rPr lang="cs-CZ" sz="1800" dirty="0" err="1" smtClean="0">
                <a:solidFill>
                  <a:schemeClr val="dk1"/>
                </a:solidFill>
                <a:latin typeface="Calibri"/>
                <a:ea typeface="Calibri"/>
                <a:cs typeface="Calibri"/>
                <a:sym typeface="Calibri"/>
              </a:rPr>
              <a:t>markers</a:t>
            </a:r>
            <a:r>
              <a:rPr lang="cs-CZ" sz="1800" dirty="0" smtClean="0">
                <a:solidFill>
                  <a:schemeClr val="dk1"/>
                </a:solidFill>
                <a:latin typeface="Calibri"/>
                <a:ea typeface="Calibri"/>
                <a:cs typeface="Calibri"/>
                <a:sym typeface="Calibri"/>
              </a:rPr>
              <a:t>.</a:t>
            </a:r>
          </a:p>
          <a:p>
            <a:pPr marL="0" marR="0" lvl="0" indent="0" algn="ctr" rtl="0">
              <a:spcBef>
                <a:spcPts val="0"/>
              </a:spcBef>
              <a:spcAft>
                <a:spcPts val="0"/>
              </a:spcAft>
              <a:buNone/>
            </a:pPr>
            <a:r>
              <a:rPr lang="cs-CZ" sz="1800" b="1" dirty="0" smtClean="0">
                <a:solidFill>
                  <a:schemeClr val="dk1"/>
                </a:solidFill>
                <a:latin typeface="Calibri"/>
                <a:ea typeface="Calibri"/>
                <a:cs typeface="Calibri"/>
                <a:sym typeface="Calibri"/>
              </a:rPr>
              <a:t>2020</a:t>
            </a:r>
            <a:endParaRPr sz="1800" b="1" dirty="0">
              <a:solidFill>
                <a:schemeClr val="dk1"/>
              </a:solidFill>
              <a:latin typeface="Calibri"/>
              <a:ea typeface="Calibri"/>
              <a:cs typeface="Calibri"/>
              <a:sym typeface="Calibri"/>
            </a:endParaRPr>
          </a:p>
        </p:txBody>
      </p:sp>
      <p:pic>
        <p:nvPicPr>
          <p:cNvPr id="108" name="Google Shape;108;p5"/>
          <p:cNvPicPr preferRelativeResize="0"/>
          <p:nvPr/>
        </p:nvPicPr>
        <p:blipFill>
          <a:blip r:embed="rId3">
            <a:alphaModFix/>
          </a:blip>
          <a:stretch>
            <a:fillRect/>
          </a:stretch>
        </p:blipFill>
        <p:spPr>
          <a:xfrm>
            <a:off x="8141144" y="2716773"/>
            <a:ext cx="3973448" cy="3990298"/>
          </a:xfrm>
          <a:prstGeom prst="rect">
            <a:avLst/>
          </a:prstGeom>
          <a:noFill/>
          <a:ln>
            <a:noFill/>
          </a:ln>
        </p:spPr>
      </p:pic>
      <p:pic>
        <p:nvPicPr>
          <p:cNvPr id="109" name="Google Shape;109;p5"/>
          <p:cNvPicPr preferRelativeResize="0"/>
          <p:nvPr/>
        </p:nvPicPr>
        <p:blipFill>
          <a:blip r:embed="rId4">
            <a:alphaModFix/>
          </a:blip>
          <a:stretch>
            <a:fillRect/>
          </a:stretch>
        </p:blipFill>
        <p:spPr>
          <a:xfrm>
            <a:off x="126124" y="3941380"/>
            <a:ext cx="8015020" cy="27656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c76b248f1e_0_0"/>
          <p:cNvSpPr/>
          <p:nvPr/>
        </p:nvSpPr>
        <p:spPr>
          <a:xfrm>
            <a:off x="0" y="1162750"/>
            <a:ext cx="12192000" cy="594600"/>
          </a:xfrm>
          <a:prstGeom prst="rect">
            <a:avLst/>
          </a:prstGeom>
          <a:solidFill>
            <a:schemeClr val="l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2900">
                <a:solidFill>
                  <a:srgbClr val="2E75B5"/>
                </a:solidFill>
                <a:latin typeface="Calibri"/>
                <a:ea typeface="Calibri"/>
                <a:cs typeface="Calibri"/>
                <a:sym typeface="Calibri"/>
              </a:rPr>
              <a:t>Insect Biodiversity &amp; Conservation Biology /</a:t>
            </a:r>
            <a:r>
              <a:rPr lang="cs-CZ" sz="2900"/>
              <a:t> </a:t>
            </a:r>
            <a:r>
              <a:rPr lang="cs-CZ" sz="2900" b="1">
                <a:solidFill>
                  <a:srgbClr val="2E75B5"/>
                </a:solidFill>
                <a:latin typeface="Calibri"/>
                <a:ea typeface="Calibri"/>
                <a:cs typeface="Calibri"/>
                <a:sym typeface="Calibri"/>
              </a:rPr>
              <a:t>Laboratory of Aquatic Insects</a:t>
            </a:r>
            <a:endParaRPr sz="2900" b="1">
              <a:solidFill>
                <a:srgbClr val="2E75B5"/>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gc76b248f1e_0_0"/>
          <p:cNvSpPr txBox="1"/>
          <p:nvPr/>
        </p:nvSpPr>
        <p:spPr>
          <a:xfrm>
            <a:off x="563199" y="2271825"/>
            <a:ext cx="7133400" cy="4109700"/>
          </a:xfrm>
          <a:prstGeom prst="rect">
            <a:avLst/>
          </a:prstGeom>
          <a:solidFill>
            <a:srgbClr val="D9D9D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2800" b="1" u="sng">
                <a:solidFill>
                  <a:srgbClr val="2E75B5"/>
                </a:solidFill>
                <a:latin typeface="Calibri"/>
                <a:ea typeface="Calibri"/>
                <a:cs typeface="Calibri"/>
                <a:sym typeface="Calibri"/>
              </a:rPr>
              <a:t>Mocq J</a:t>
            </a:r>
            <a:r>
              <a:rPr lang="cs-CZ" sz="2800" b="1">
                <a:solidFill>
                  <a:srgbClr val="2E75B5"/>
                </a:solidFill>
                <a:latin typeface="Calibri"/>
                <a:ea typeface="Calibri"/>
                <a:cs typeface="Calibri"/>
                <a:sym typeface="Calibri"/>
              </a:rPr>
              <a:t>, </a:t>
            </a:r>
            <a:r>
              <a:rPr lang="cs-CZ" sz="2800" b="1" u="sng">
                <a:solidFill>
                  <a:srgbClr val="2E75B5"/>
                </a:solidFill>
                <a:latin typeface="Calibri"/>
                <a:ea typeface="Calibri"/>
                <a:cs typeface="Calibri"/>
                <a:sym typeface="Calibri"/>
              </a:rPr>
              <a:t>Soukup P</a:t>
            </a:r>
            <a:r>
              <a:rPr lang="cs-CZ" sz="2800" b="1">
                <a:solidFill>
                  <a:srgbClr val="2E75B5"/>
                </a:solidFill>
                <a:latin typeface="Calibri"/>
                <a:ea typeface="Calibri"/>
                <a:cs typeface="Calibri"/>
                <a:sym typeface="Calibri"/>
              </a:rPr>
              <a:t>, Näslund J, </a:t>
            </a:r>
            <a:r>
              <a:rPr lang="cs-CZ" sz="2800" b="1" u="sng">
                <a:solidFill>
                  <a:srgbClr val="2E75B5"/>
                </a:solidFill>
                <a:latin typeface="Calibri"/>
                <a:ea typeface="Calibri"/>
                <a:cs typeface="Calibri"/>
                <a:sym typeface="Calibri"/>
              </a:rPr>
              <a:t>Boukal DS</a:t>
            </a:r>
            <a:r>
              <a:rPr lang="cs-CZ" sz="2800" b="1">
                <a:solidFill>
                  <a:srgbClr val="2E75B5"/>
                </a:solidFill>
                <a:latin typeface="Calibri"/>
                <a:ea typeface="Calibri"/>
                <a:cs typeface="Calibri"/>
                <a:sym typeface="Calibri"/>
              </a:rPr>
              <a:t> </a:t>
            </a:r>
            <a:br>
              <a:rPr lang="cs-CZ" sz="2800" b="1">
                <a:solidFill>
                  <a:srgbClr val="2E75B5"/>
                </a:solidFill>
                <a:latin typeface="Calibri"/>
                <a:ea typeface="Calibri"/>
                <a:cs typeface="Calibri"/>
                <a:sym typeface="Calibri"/>
              </a:rPr>
            </a:br>
            <a:r>
              <a:rPr lang="cs-CZ" sz="2800" b="1">
                <a:solidFill>
                  <a:srgbClr val="2E75B5"/>
                </a:solidFill>
                <a:latin typeface="Calibri"/>
                <a:ea typeface="Calibri"/>
                <a:cs typeface="Calibri"/>
                <a:sym typeface="Calibri"/>
              </a:rPr>
              <a:t>(Journal of Animal Ecology, in press):</a:t>
            </a:r>
            <a:endParaRPr sz="2000" b="1">
              <a:solidFill>
                <a:srgbClr val="2E75B5"/>
              </a:solidFill>
              <a:latin typeface="Calibri"/>
              <a:ea typeface="Calibri"/>
              <a:cs typeface="Calibri"/>
              <a:sym typeface="Calibri"/>
            </a:endParaRPr>
          </a:p>
          <a:p>
            <a:pPr marL="0" lvl="0" indent="0" algn="l" rtl="0">
              <a:spcBef>
                <a:spcPts val="0"/>
              </a:spcBef>
              <a:spcAft>
                <a:spcPts val="0"/>
              </a:spcAft>
              <a:buNone/>
            </a:pPr>
            <a:r>
              <a:rPr lang="cs-CZ" sz="2800" b="1">
                <a:latin typeface="Calibri"/>
                <a:ea typeface="Calibri"/>
                <a:cs typeface="Calibri"/>
                <a:sym typeface="Calibri"/>
              </a:rPr>
              <a:t>Disentangling the nonlinear effects of habitat complexity on functional responses</a:t>
            </a:r>
            <a:endParaRPr sz="2800" b="1">
              <a:latin typeface="Calibri"/>
              <a:ea typeface="Calibri"/>
              <a:cs typeface="Calibri"/>
              <a:sym typeface="Calibri"/>
            </a:endParaRPr>
          </a:p>
          <a:p>
            <a:pPr marL="0" lvl="0" indent="0" algn="l" rtl="0">
              <a:spcBef>
                <a:spcPts val="0"/>
              </a:spcBef>
              <a:spcAft>
                <a:spcPts val="0"/>
              </a:spcAft>
              <a:buNone/>
            </a:pPr>
            <a:endParaRPr sz="2800" b="1">
              <a:latin typeface="Calibri"/>
              <a:ea typeface="Calibri"/>
              <a:cs typeface="Calibri"/>
              <a:sym typeface="Calibri"/>
            </a:endParaRPr>
          </a:p>
          <a:p>
            <a:pPr marL="0" lvl="0" indent="0" algn="l" rtl="0">
              <a:spcBef>
                <a:spcPts val="0"/>
              </a:spcBef>
              <a:spcAft>
                <a:spcPts val="0"/>
              </a:spcAft>
              <a:buNone/>
            </a:pPr>
            <a:r>
              <a:rPr lang="cs-CZ" sz="2700">
                <a:latin typeface="Calibri"/>
                <a:ea typeface="Calibri"/>
                <a:cs typeface="Calibri"/>
                <a:sym typeface="Calibri"/>
              </a:rPr>
              <a:t>we show that effects of environmental conditions on trophic interactions are often nonlinear </a:t>
            </a:r>
            <a:endParaRPr sz="2700">
              <a:latin typeface="Calibri"/>
              <a:ea typeface="Calibri"/>
              <a:cs typeface="Calibri"/>
              <a:sym typeface="Calibri"/>
            </a:endParaRPr>
          </a:p>
          <a:p>
            <a:pPr marL="0" lvl="0" indent="0" algn="l" rtl="0">
              <a:spcBef>
                <a:spcPts val="0"/>
              </a:spcBef>
              <a:spcAft>
                <a:spcPts val="0"/>
              </a:spcAft>
              <a:buNone/>
            </a:pPr>
            <a:r>
              <a:rPr lang="cs-CZ" sz="2700">
                <a:latin typeface="Calibri"/>
                <a:ea typeface="Calibri"/>
                <a:cs typeface="Calibri"/>
                <a:sym typeface="Calibri"/>
              </a:rPr>
              <a:t>(</a:t>
            </a:r>
            <a:r>
              <a:rPr lang="cs-CZ" sz="2700">
                <a:solidFill>
                  <a:schemeClr val="dk1"/>
                </a:solidFill>
                <a:latin typeface="Calibri"/>
                <a:ea typeface="Calibri"/>
                <a:cs typeface="Calibri"/>
                <a:sym typeface="Calibri"/>
              </a:rPr>
              <a:t>lab experiment)</a:t>
            </a:r>
            <a:endParaRPr sz="2700">
              <a:latin typeface="Calibri"/>
              <a:ea typeface="Calibri"/>
              <a:cs typeface="Calibri"/>
              <a:sym typeface="Calibri"/>
            </a:endParaRPr>
          </a:p>
          <a:p>
            <a:pPr marL="0" lvl="0" indent="0" algn="l" rtl="0">
              <a:spcBef>
                <a:spcPts val="0"/>
              </a:spcBef>
              <a:spcAft>
                <a:spcPts val="0"/>
              </a:spcAft>
              <a:buNone/>
            </a:pPr>
            <a:endParaRPr sz="2000" b="1">
              <a:solidFill>
                <a:srgbClr val="2E75B5"/>
              </a:solidFill>
              <a:latin typeface="Calibri"/>
              <a:ea typeface="Calibri"/>
              <a:cs typeface="Calibri"/>
              <a:sym typeface="Calibri"/>
            </a:endParaRPr>
          </a:p>
          <a:p>
            <a:pPr marL="0" lvl="0" indent="0" algn="l" rtl="0">
              <a:spcBef>
                <a:spcPts val="0"/>
              </a:spcBef>
              <a:spcAft>
                <a:spcPts val="0"/>
              </a:spcAft>
              <a:buNone/>
            </a:pPr>
            <a:endParaRPr/>
          </a:p>
        </p:txBody>
      </p:sp>
      <p:pic>
        <p:nvPicPr>
          <p:cNvPr id="123" name="Google Shape;123;gc76b248f1e_0_0"/>
          <p:cNvPicPr preferRelativeResize="0"/>
          <p:nvPr/>
        </p:nvPicPr>
        <p:blipFill>
          <a:blip r:embed="rId3">
            <a:alphaModFix/>
          </a:blip>
          <a:stretch>
            <a:fillRect/>
          </a:stretch>
        </p:blipFill>
        <p:spPr>
          <a:xfrm>
            <a:off x="8007636" y="1757350"/>
            <a:ext cx="3600489" cy="5100650"/>
          </a:xfrm>
          <a:prstGeom prst="rect">
            <a:avLst/>
          </a:prstGeom>
          <a:noFill/>
          <a:ln>
            <a:noFill/>
          </a:ln>
        </p:spPr>
      </p:pic>
    </p:spTree>
  </p:cSld>
  <p:clrMapOvr>
    <a:masterClrMapping/>
  </p:clrMapOvr>
</p:sld>
</file>

<file path=ppt/theme/theme1.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1353</Words>
  <Application>Microsoft Office PowerPoint</Application>
  <PresentationFormat>Širokoúhlá obrazovka</PresentationFormat>
  <Paragraphs>229</Paragraphs>
  <Slides>22</Slides>
  <Notes>22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22</vt:i4>
      </vt:variant>
    </vt:vector>
  </HeadingPairs>
  <TitlesOfParts>
    <vt:vector size="26" baseType="lpstr">
      <vt:lpstr>Arial</vt:lpstr>
      <vt:lpstr>Calibri</vt:lpstr>
      <vt:lpstr>Wingdings</vt:lpstr>
      <vt:lpstr>Motiv Office</vt:lpstr>
      <vt:lpstr>Insect Biodiversity and Conservation Biology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 Biodiversity and Conservation Biology</dc:title>
  <dc:creator>Uživatel systému Windows</dc:creator>
  <cp:lastModifiedBy>Lukas</cp:lastModifiedBy>
  <cp:revision>35</cp:revision>
  <dcterms:created xsi:type="dcterms:W3CDTF">2021-03-08T21:19:11Z</dcterms:created>
  <dcterms:modified xsi:type="dcterms:W3CDTF">2021-03-17T00:37:10Z</dcterms:modified>
</cp:coreProperties>
</file>