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88" r:id="rId10"/>
    <p:sldId id="289" r:id="rId11"/>
    <p:sldId id="271" r:id="rId12"/>
    <p:sldId id="263" r:id="rId13"/>
    <p:sldId id="264" r:id="rId14"/>
    <p:sldId id="265" r:id="rId15"/>
    <p:sldId id="266" r:id="rId16"/>
    <p:sldId id="272" r:id="rId17"/>
    <p:sldId id="267" r:id="rId18"/>
    <p:sldId id="273" r:id="rId19"/>
    <p:sldId id="282" r:id="rId20"/>
    <p:sldId id="281" r:id="rId21"/>
    <p:sldId id="274" r:id="rId22"/>
    <p:sldId id="275" r:id="rId23"/>
    <p:sldId id="283" r:id="rId24"/>
    <p:sldId id="276" r:id="rId25"/>
    <p:sldId id="277" r:id="rId26"/>
    <p:sldId id="278" r:id="rId27"/>
    <p:sldId id="279" r:id="rId28"/>
    <p:sldId id="280" r:id="rId29"/>
    <p:sldId id="290" r:id="rId30"/>
    <p:sldId id="284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E3E8-4514-4E11-8027-27FF8B427C05}" type="datetimeFigureOut">
              <a:rPr lang="en-GB" smtClean="0"/>
              <a:t>22/02/2022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46EA-C400-4D4B-838C-83EA2376F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31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E3E8-4514-4E11-8027-27FF8B427C05}" type="datetimeFigureOut">
              <a:rPr lang="en-GB" smtClean="0"/>
              <a:t>22/02/2022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46EA-C400-4D4B-838C-83EA2376F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246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E3E8-4514-4E11-8027-27FF8B427C05}" type="datetimeFigureOut">
              <a:rPr lang="en-GB" smtClean="0"/>
              <a:t>22/02/2022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46EA-C400-4D4B-838C-83EA2376F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09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E3E8-4514-4E11-8027-27FF8B427C05}" type="datetimeFigureOut">
              <a:rPr lang="en-GB" smtClean="0"/>
              <a:t>22/02/2022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46EA-C400-4D4B-838C-83EA2376F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13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E3E8-4514-4E11-8027-27FF8B427C05}" type="datetimeFigureOut">
              <a:rPr lang="en-GB" smtClean="0"/>
              <a:t>22/02/2022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46EA-C400-4D4B-838C-83EA2376F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56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E3E8-4514-4E11-8027-27FF8B427C05}" type="datetimeFigureOut">
              <a:rPr lang="en-GB" smtClean="0"/>
              <a:t>22/02/2022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46EA-C400-4D4B-838C-83EA2376F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17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E3E8-4514-4E11-8027-27FF8B427C05}" type="datetimeFigureOut">
              <a:rPr lang="en-GB" smtClean="0"/>
              <a:t>22/02/2022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46EA-C400-4D4B-838C-83EA2376F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738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E3E8-4514-4E11-8027-27FF8B427C05}" type="datetimeFigureOut">
              <a:rPr lang="en-GB" smtClean="0"/>
              <a:t>22/02/2022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46EA-C400-4D4B-838C-83EA2376F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50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E3E8-4514-4E11-8027-27FF8B427C05}" type="datetimeFigureOut">
              <a:rPr lang="en-GB" smtClean="0"/>
              <a:t>22/02/2022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46EA-C400-4D4B-838C-83EA2376F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96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E3E8-4514-4E11-8027-27FF8B427C05}" type="datetimeFigureOut">
              <a:rPr lang="en-GB" smtClean="0"/>
              <a:t>22/02/2022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46EA-C400-4D4B-838C-83EA2376F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216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E3E8-4514-4E11-8027-27FF8B427C05}" type="datetimeFigureOut">
              <a:rPr lang="en-GB" smtClean="0"/>
              <a:t>22/02/2022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46EA-C400-4D4B-838C-83EA2376F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202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8E3E8-4514-4E11-8027-27FF8B427C05}" type="datetimeFigureOut">
              <a:rPr lang="en-GB" smtClean="0"/>
              <a:t>22/02/2022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D46EA-C400-4D4B-838C-83EA2376F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16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4" name="Group 27196"/>
          <p:cNvGrpSpPr/>
          <p:nvPr/>
        </p:nvGrpSpPr>
        <p:grpSpPr>
          <a:xfrm>
            <a:off x="1209448" y="1371629"/>
            <a:ext cx="9773103" cy="5169603"/>
            <a:chOff x="0" y="0"/>
            <a:chExt cx="7641738" cy="4457700"/>
          </a:xfrm>
        </p:grpSpPr>
        <p:pic>
          <p:nvPicPr>
            <p:cNvPr id="5" name="Picture 1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907938" cy="4457700"/>
            </a:xfrm>
            <a:prstGeom prst="rect">
              <a:avLst/>
            </a:prstGeom>
          </p:spPr>
        </p:pic>
        <p:pic>
          <p:nvPicPr>
            <p:cNvPr id="6" name="Picture 1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733800" y="0"/>
              <a:ext cx="3907938" cy="4457700"/>
            </a:xfrm>
            <a:prstGeom prst="rect">
              <a:avLst/>
            </a:prstGeom>
          </p:spPr>
        </p:pic>
      </p:grpSp>
      <p:sp>
        <p:nvSpPr>
          <p:cNvPr id="9" name="Obdélník 8"/>
          <p:cNvSpPr/>
          <p:nvPr/>
        </p:nvSpPr>
        <p:spPr>
          <a:xfrm>
            <a:off x="1524000" y="0"/>
            <a:ext cx="8804366" cy="1428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2165"/>
              </a:spcAft>
            </a:pPr>
            <a:r>
              <a:rPr lang="cs-CZ" sz="3200" b="1" dirty="0" smtClean="0">
                <a:solidFill>
                  <a:srgbClr val="A500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Plant – animal </a:t>
            </a:r>
            <a:r>
              <a:rPr lang="cs-CZ" sz="3200" b="1" dirty="0" err="1" smtClean="0">
                <a:solidFill>
                  <a:srgbClr val="A500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interactions</a:t>
            </a:r>
            <a:r>
              <a:rPr lang="en-GB" sz="3200" b="1" dirty="0" smtClean="0">
                <a:solidFill>
                  <a:srgbClr val="A500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n-GB" sz="275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KBE 049)</a:t>
            </a:r>
            <a:endParaRPr lang="en-GB" sz="11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5410" algn="ctr">
              <a:lnSpc>
                <a:spcPct val="107000"/>
              </a:lnSpc>
              <a:spcAft>
                <a:spcPts val="0"/>
              </a:spcAft>
            </a:pPr>
            <a:r>
              <a:rPr lang="cs-CZ" sz="32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Herbivory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323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741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506"/>
          <p:cNvSpPr/>
          <p:nvPr/>
        </p:nvSpPr>
        <p:spPr>
          <a:xfrm>
            <a:off x="1389380" y="1475067"/>
            <a:ext cx="9082421" cy="50770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Potential</a:t>
            </a:r>
            <a:r>
              <a:rPr lang="cs-CZ" sz="32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food </a:t>
            </a:r>
            <a:r>
              <a:rPr lang="cs-CZ" sz="32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everywhere</a:t>
            </a:r>
            <a:r>
              <a:rPr lang="en-GB" sz="32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cs-CZ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5452"/>
          <p:cNvSpPr/>
          <p:nvPr/>
        </p:nvSpPr>
        <p:spPr>
          <a:xfrm>
            <a:off x="3784915" y="101236"/>
            <a:ext cx="3963035" cy="69786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Phytophages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Picture 37417"/>
          <p:cNvPicPr/>
          <p:nvPr/>
        </p:nvPicPr>
        <p:blipFill>
          <a:blip r:embed="rId3"/>
          <a:stretch>
            <a:fillRect/>
          </a:stretch>
        </p:blipFill>
        <p:spPr>
          <a:xfrm>
            <a:off x="6784230" y="3396343"/>
            <a:ext cx="5407770" cy="346165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57047" y="260944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full </a:t>
            </a: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inedible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dangerous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879219" y="392501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r>
              <a:rPr lang="cs-CZ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</a:p>
          <a:p>
            <a:r>
              <a:rPr lang="cs-CZ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3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parazitoid</a:t>
            </a:r>
            <a:r>
              <a:rPr lang="cs-CZ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r>
              <a:rPr lang="en-GB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Predáto</a:t>
            </a:r>
            <a:r>
              <a:rPr lang="cs-CZ" sz="3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endParaRPr lang="cs-CZ" sz="30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cs-CZ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moulds</a:t>
            </a:r>
            <a:r>
              <a:rPr lang="cs-CZ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cs-CZ" sz="30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herbivores</a:t>
            </a:r>
            <a:r>
              <a:rPr lang="cs-CZ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3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cs-CZ" sz="3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3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hurry</a:t>
            </a:r>
            <a:endParaRPr lang="en-GB" sz="30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10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741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5613"/>
          <p:cNvPicPr/>
          <p:nvPr/>
        </p:nvPicPr>
        <p:blipFill>
          <a:blip r:embed="rId3"/>
          <a:stretch>
            <a:fillRect/>
          </a:stretch>
        </p:blipFill>
        <p:spPr>
          <a:xfrm>
            <a:off x="6779623" y="2055814"/>
            <a:ext cx="5109249" cy="426203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-16293" y="2547649"/>
            <a:ext cx="610455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mainly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carbohydrates</a:t>
            </a:r>
            <a:endParaRPr lang="cs-CZ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mainly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5608"/>
          <p:cNvSpPr/>
          <p:nvPr/>
        </p:nvSpPr>
        <p:spPr>
          <a:xfrm>
            <a:off x="838200" y="3410781"/>
            <a:ext cx="1757045" cy="381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GB" sz="3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158856" y="4064340"/>
            <a:ext cx="549526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Herbivores</a:t>
            </a:r>
            <a:r>
              <a:rPr lang="cs-CZ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– limited by food </a:t>
            </a:r>
            <a:r>
              <a:rPr lang="cs-CZ" sz="32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nutrien</a:t>
            </a:r>
            <a:r>
              <a:rPr lang="cs-CZ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content</a:t>
            </a:r>
            <a:r>
              <a:rPr lang="cs-CZ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cs-CZ" sz="32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mainly</a:t>
            </a:r>
            <a:r>
              <a:rPr lang="cs-CZ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NITROGEN</a:t>
            </a:r>
            <a:endParaRPr lang="en-GB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Rectangle 5506"/>
          <p:cNvSpPr/>
          <p:nvPr/>
        </p:nvSpPr>
        <p:spPr>
          <a:xfrm>
            <a:off x="1389380" y="1475067"/>
            <a:ext cx="9082421" cy="50770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Potential</a:t>
            </a:r>
            <a:r>
              <a:rPr lang="cs-CZ" sz="32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food </a:t>
            </a:r>
            <a:r>
              <a:rPr lang="cs-CZ" sz="32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everywhere</a:t>
            </a:r>
            <a:r>
              <a:rPr lang="en-GB" sz="32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cs-CZ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Rectangle 5452"/>
          <p:cNvSpPr/>
          <p:nvPr/>
        </p:nvSpPr>
        <p:spPr>
          <a:xfrm>
            <a:off x="3784915" y="101236"/>
            <a:ext cx="3963035" cy="69786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Phytophages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708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roup 27532"/>
          <p:cNvGrpSpPr/>
          <p:nvPr/>
        </p:nvGrpSpPr>
        <p:grpSpPr>
          <a:xfrm>
            <a:off x="333829" y="333830"/>
            <a:ext cx="11408228" cy="6524170"/>
            <a:chOff x="0" y="-4063"/>
            <a:chExt cx="9116569" cy="6067552"/>
          </a:xfrm>
        </p:grpSpPr>
        <p:sp>
          <p:nvSpPr>
            <p:cNvPr id="280" name="Rectangle 5617"/>
            <p:cNvSpPr/>
            <p:nvPr/>
          </p:nvSpPr>
          <p:spPr>
            <a:xfrm>
              <a:off x="3746378" y="576674"/>
              <a:ext cx="202692" cy="3810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81" name="Rectangle 5618"/>
            <p:cNvSpPr/>
            <p:nvPr/>
          </p:nvSpPr>
          <p:spPr>
            <a:xfrm>
              <a:off x="3898777" y="576674"/>
              <a:ext cx="4571744" cy="3810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24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According</a:t>
              </a:r>
              <a:r>
                <a:rPr lang="cs-CZ" sz="24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to </a:t>
              </a:r>
              <a:r>
                <a:rPr lang="cs-CZ" sz="24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the</a:t>
              </a:r>
              <a:r>
                <a:rPr lang="cs-CZ" sz="24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plant part </a:t>
              </a:r>
              <a:r>
                <a:rPr lang="cs-CZ" sz="24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they</a:t>
              </a:r>
              <a:r>
                <a:rPr lang="cs-CZ" sz="24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cs-CZ" sz="24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exploit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82" name="Picture 562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492633" y="3124200"/>
              <a:ext cx="2819400" cy="2119122"/>
            </a:xfrm>
            <a:prstGeom prst="rect">
              <a:avLst/>
            </a:prstGeom>
          </p:spPr>
        </p:pic>
        <p:pic>
          <p:nvPicPr>
            <p:cNvPr id="283" name="Picture 562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187834" y="990600"/>
              <a:ext cx="2895600" cy="2168652"/>
            </a:xfrm>
            <a:prstGeom prst="rect">
              <a:avLst/>
            </a:prstGeom>
          </p:spPr>
        </p:pic>
        <p:pic>
          <p:nvPicPr>
            <p:cNvPr id="284" name="Picture 562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083434" y="990600"/>
              <a:ext cx="2821529" cy="2114550"/>
            </a:xfrm>
            <a:prstGeom prst="rect">
              <a:avLst/>
            </a:prstGeom>
          </p:spPr>
        </p:pic>
        <p:pic>
          <p:nvPicPr>
            <p:cNvPr id="285" name="Picture 3742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355080" y="2967736"/>
              <a:ext cx="2761489" cy="1917192"/>
            </a:xfrm>
            <a:prstGeom prst="rect">
              <a:avLst/>
            </a:prstGeom>
          </p:spPr>
        </p:pic>
        <p:pic>
          <p:nvPicPr>
            <p:cNvPr id="286" name="Picture 563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68434" y="1295400"/>
              <a:ext cx="2679954" cy="3962400"/>
            </a:xfrm>
            <a:prstGeom prst="rect">
              <a:avLst/>
            </a:prstGeom>
          </p:spPr>
        </p:pic>
        <p:pic>
          <p:nvPicPr>
            <p:cNvPr id="287" name="Picture 37426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0" y="-4063"/>
              <a:ext cx="1740408" cy="1289304"/>
            </a:xfrm>
            <a:prstGeom prst="rect">
              <a:avLst/>
            </a:prstGeom>
          </p:spPr>
        </p:pic>
        <p:pic>
          <p:nvPicPr>
            <p:cNvPr id="288" name="Picture 37428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888744" y="3996945"/>
              <a:ext cx="1575816" cy="2066544"/>
            </a:xfrm>
            <a:prstGeom prst="rect">
              <a:avLst/>
            </a:prstGeom>
          </p:spPr>
        </p:pic>
      </p:grpSp>
      <p:sp>
        <p:nvSpPr>
          <p:cNvPr id="289" name="Rectangle 5522"/>
          <p:cNvSpPr/>
          <p:nvPr/>
        </p:nvSpPr>
        <p:spPr>
          <a:xfrm>
            <a:off x="3570024" y="198530"/>
            <a:ext cx="7069864" cy="6982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Phytophages</a:t>
            </a:r>
            <a:r>
              <a:rPr lang="cs-CZ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</a:t>
            </a: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guilds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44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7393"/>
          <p:cNvGrpSpPr/>
          <p:nvPr/>
        </p:nvGrpSpPr>
        <p:grpSpPr>
          <a:xfrm>
            <a:off x="348343" y="896744"/>
            <a:ext cx="11582400" cy="5921828"/>
            <a:chOff x="0" y="0"/>
            <a:chExt cx="8670918" cy="4724400"/>
          </a:xfrm>
        </p:grpSpPr>
        <p:pic>
          <p:nvPicPr>
            <p:cNvPr id="6" name="Picture 3743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349110" y="224536"/>
              <a:ext cx="5321808" cy="3803904"/>
            </a:xfrm>
            <a:prstGeom prst="rect">
              <a:avLst/>
            </a:prstGeom>
          </p:spPr>
        </p:pic>
        <p:pic>
          <p:nvPicPr>
            <p:cNvPr id="7" name="Picture 564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195828" cy="4724400"/>
            </a:xfrm>
            <a:prstGeom prst="rect">
              <a:avLst/>
            </a:prstGeom>
          </p:spPr>
        </p:pic>
      </p:grpSp>
      <p:sp>
        <p:nvSpPr>
          <p:cNvPr id="8" name="Rectangle 5522"/>
          <p:cNvSpPr/>
          <p:nvPr/>
        </p:nvSpPr>
        <p:spPr>
          <a:xfrm>
            <a:off x="3570024" y="198530"/>
            <a:ext cx="7069864" cy="6982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Phytophages</a:t>
            </a:r>
            <a:r>
              <a:rPr lang="cs-CZ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</a:t>
            </a: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guilds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5618"/>
          <p:cNvSpPr/>
          <p:nvPr/>
        </p:nvSpPr>
        <p:spPr>
          <a:xfrm>
            <a:off x="5212653" y="958271"/>
            <a:ext cx="5720957" cy="40971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According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to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plant part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they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exploit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964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74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56" y="2336800"/>
            <a:ext cx="5721799" cy="356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56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73" y="2148116"/>
            <a:ext cx="3784275" cy="3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589287" y="1310861"/>
            <a:ext cx="642992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According</a:t>
            </a:r>
            <a:r>
              <a:rPr kumimoji="0" lang="cs-CZ" alt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to </a:t>
            </a:r>
            <a:r>
              <a:rPr kumimoji="0" lang="cs-CZ" alt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kumimoji="0" lang="cs-CZ" alt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cs-CZ" alt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way</a:t>
            </a:r>
            <a:r>
              <a:rPr kumimoji="0" lang="cs-CZ" alt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cs-CZ" alt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they</a:t>
            </a:r>
            <a:r>
              <a:rPr kumimoji="0" lang="cs-CZ" alt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cs-CZ" alt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feed</a:t>
            </a:r>
            <a:endParaRPr kumimoji="0" lang="en-GB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45029" y="5953389"/>
            <a:ext cx="103196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Chewing</a:t>
            </a:r>
            <a:r>
              <a:rPr kumimoji="0" lang="cs-CZ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  </a:t>
            </a:r>
            <a:r>
              <a:rPr kumimoji="0" lang="cs-CZ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				</a:t>
            </a: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sucking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522"/>
          <p:cNvSpPr/>
          <p:nvPr/>
        </p:nvSpPr>
        <p:spPr>
          <a:xfrm>
            <a:off x="3570024" y="198530"/>
            <a:ext cx="7069864" cy="6982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Phytophages</a:t>
            </a:r>
            <a:r>
              <a:rPr lang="cs-CZ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</a:t>
            </a: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guilds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9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7538"/>
          <p:cNvGrpSpPr/>
          <p:nvPr/>
        </p:nvGrpSpPr>
        <p:grpSpPr>
          <a:xfrm>
            <a:off x="580571" y="2058351"/>
            <a:ext cx="11016343" cy="4168277"/>
            <a:chOff x="0" y="0"/>
            <a:chExt cx="8343900" cy="2741676"/>
          </a:xfrm>
        </p:grpSpPr>
        <p:pic>
          <p:nvPicPr>
            <p:cNvPr id="8" name="Picture 567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657600" cy="2741676"/>
            </a:xfrm>
            <a:prstGeom prst="rect">
              <a:avLst/>
            </a:prstGeom>
          </p:spPr>
        </p:pic>
        <p:pic>
          <p:nvPicPr>
            <p:cNvPr id="9" name="Picture 567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14800" y="0"/>
              <a:ext cx="4229100" cy="2667000"/>
            </a:xfrm>
            <a:prstGeom prst="rect">
              <a:avLst/>
            </a:prstGeom>
          </p:spPr>
        </p:pic>
      </p:grpSp>
      <p:sp>
        <p:nvSpPr>
          <p:cNvPr id="10" name="Obdélník 9"/>
          <p:cNvSpPr/>
          <p:nvPr/>
        </p:nvSpPr>
        <p:spPr>
          <a:xfrm>
            <a:off x="2147373" y="1447982"/>
            <a:ext cx="7008970" cy="6241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8000"/>
              </a:lnSpc>
              <a:spcAft>
                <a:spcPts val="15"/>
              </a:spcAft>
              <a:tabLst>
                <a:tab pos="6758305" algn="r"/>
              </a:tabLst>
            </a:pP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GB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xternal</a:t>
            </a:r>
            <a:r>
              <a:rPr lang="en-GB" sz="3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GB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nternal</a:t>
            </a:r>
            <a:endParaRPr lang="en-GB" sz="3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067685" y="6153959"/>
            <a:ext cx="1983235" cy="596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8000"/>
              </a:lnSpc>
              <a:spcAft>
                <a:spcPts val="15"/>
              </a:spcAft>
              <a:tabLst>
                <a:tab pos="6758305" algn="r"/>
              </a:tabLst>
            </a:pPr>
            <a:r>
              <a:rPr lang="cs-CZ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Leaf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mine</a:t>
            </a:r>
            <a:endParaRPr lang="en-GB" sz="32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Rectangle 5522"/>
          <p:cNvSpPr/>
          <p:nvPr/>
        </p:nvSpPr>
        <p:spPr>
          <a:xfrm>
            <a:off x="3570024" y="198530"/>
            <a:ext cx="7069864" cy="6982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Phytophages</a:t>
            </a:r>
            <a:r>
              <a:rPr lang="cs-CZ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</a:t>
            </a: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guilds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471721" y="896744"/>
            <a:ext cx="642992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According</a:t>
            </a:r>
            <a:r>
              <a:rPr kumimoji="0" lang="cs-CZ" alt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to </a:t>
            </a:r>
            <a:r>
              <a:rPr kumimoji="0" lang="cs-CZ" alt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kumimoji="0" lang="cs-CZ" alt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cs-CZ" alt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way</a:t>
            </a:r>
            <a:r>
              <a:rPr kumimoji="0" lang="cs-CZ" alt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cs-CZ" alt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they</a:t>
            </a:r>
            <a:r>
              <a:rPr kumimoji="0" lang="cs-CZ" alt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cs-CZ" alt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feed</a:t>
            </a:r>
            <a:endParaRPr kumimoji="0" lang="en-GB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66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1908186" y="5170926"/>
            <a:ext cx="1460656" cy="596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8000"/>
              </a:lnSpc>
              <a:spcAft>
                <a:spcPts val="15"/>
              </a:spcAft>
              <a:tabLst>
                <a:tab pos="6758305" algn="r"/>
              </a:tabLst>
            </a:pPr>
            <a:r>
              <a:rPr lang="cs-CZ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Rollers</a:t>
            </a:r>
            <a:endParaRPr lang="en-GB" sz="32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2" name="Group 27291"/>
          <p:cNvGrpSpPr/>
          <p:nvPr/>
        </p:nvGrpSpPr>
        <p:grpSpPr>
          <a:xfrm>
            <a:off x="1035295" y="1984796"/>
            <a:ext cx="9115552" cy="4772914"/>
            <a:chOff x="0" y="-4063"/>
            <a:chExt cx="9115552" cy="4773167"/>
          </a:xfrm>
        </p:grpSpPr>
        <p:sp>
          <p:nvSpPr>
            <p:cNvPr id="13" name="Rectangle 5691"/>
            <p:cNvSpPr/>
            <p:nvPr/>
          </p:nvSpPr>
          <p:spPr>
            <a:xfrm>
              <a:off x="5817198" y="700677"/>
              <a:ext cx="1130476" cy="3810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Galls</a:t>
              </a:r>
              <a:endParaRPr lang="en-GB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Rectangle 5692"/>
            <p:cNvSpPr/>
            <p:nvPr/>
          </p:nvSpPr>
          <p:spPr>
            <a:xfrm>
              <a:off x="6802876" y="1078068"/>
              <a:ext cx="134993" cy="3810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4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6" name="Picture 3743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063"/>
              <a:ext cx="4258056" cy="3221736"/>
            </a:xfrm>
            <a:prstGeom prst="rect">
              <a:avLst/>
            </a:prstGeom>
          </p:spPr>
        </p:pic>
        <p:pic>
          <p:nvPicPr>
            <p:cNvPr id="17" name="Picture 3743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793744" y="1443736"/>
              <a:ext cx="5321808" cy="3325368"/>
            </a:xfrm>
            <a:prstGeom prst="rect">
              <a:avLst/>
            </a:prstGeom>
          </p:spPr>
        </p:pic>
      </p:grp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5522"/>
          <p:cNvSpPr/>
          <p:nvPr/>
        </p:nvSpPr>
        <p:spPr>
          <a:xfrm>
            <a:off x="3570024" y="198530"/>
            <a:ext cx="7069864" cy="6982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Phytophages</a:t>
            </a:r>
            <a:r>
              <a:rPr lang="cs-CZ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</a:t>
            </a: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guilds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589287" y="1310861"/>
            <a:ext cx="642992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According</a:t>
            </a:r>
            <a:r>
              <a:rPr kumimoji="0" lang="cs-CZ" alt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to </a:t>
            </a:r>
            <a:r>
              <a:rPr kumimoji="0" lang="cs-CZ" alt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kumimoji="0" lang="cs-CZ" alt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cs-CZ" alt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way</a:t>
            </a:r>
            <a:r>
              <a:rPr kumimoji="0" lang="cs-CZ" alt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cs-CZ" alt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they</a:t>
            </a:r>
            <a:r>
              <a:rPr kumimoji="0" lang="cs-CZ" alt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kumimoji="0" lang="cs-CZ" alt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feed</a:t>
            </a:r>
            <a:endParaRPr kumimoji="0" lang="en-GB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05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814285" y="943209"/>
            <a:ext cx="88386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To make </a:t>
            </a:r>
            <a:r>
              <a:rPr lang="cs-CZ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it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a bit more </a:t>
            </a:r>
            <a:r>
              <a:rPr lang="cs-CZ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complicated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cs-CZ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feeding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habits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may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differ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between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larva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and </a:t>
            </a:r>
            <a:r>
              <a:rPr lang="en-GB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imago</a:t>
            </a:r>
            <a:endParaRPr lang="en-GB" sz="3200" b="1" dirty="0"/>
          </a:p>
        </p:txBody>
      </p:sp>
      <p:pic>
        <p:nvPicPr>
          <p:cNvPr id="6" name="Picture 37436"/>
          <p:cNvPicPr/>
          <p:nvPr/>
        </p:nvPicPr>
        <p:blipFill>
          <a:blip r:embed="rId2"/>
          <a:stretch>
            <a:fillRect/>
          </a:stretch>
        </p:blipFill>
        <p:spPr>
          <a:xfrm>
            <a:off x="101599" y="2206171"/>
            <a:ext cx="11814630" cy="4770664"/>
          </a:xfrm>
          <a:prstGeom prst="rect">
            <a:avLst/>
          </a:prstGeom>
        </p:spPr>
      </p:pic>
      <p:sp>
        <p:nvSpPr>
          <p:cNvPr id="7" name="Rectangle 5522"/>
          <p:cNvSpPr/>
          <p:nvPr/>
        </p:nvSpPr>
        <p:spPr>
          <a:xfrm>
            <a:off x="3570024" y="198530"/>
            <a:ext cx="7069864" cy="6982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Phytophages</a:t>
            </a:r>
            <a:r>
              <a:rPr lang="cs-CZ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</a:t>
            </a: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guilds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64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465903" y="750543"/>
            <a:ext cx="10559145" cy="567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Aft>
                <a:spcPts val="3050"/>
              </a:spcAft>
              <a:tabLst>
                <a:tab pos="4187190" algn="ctr"/>
              </a:tabLst>
            </a:pP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Clear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and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simple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logic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behind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…                                    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                                                                                          	</a:t>
            </a:r>
            <a:r>
              <a:rPr lang="cs-CZ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Nitrogen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is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main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limiting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factor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>
              <a:lnSpc>
                <a:spcPct val="108000"/>
              </a:lnSpc>
              <a:spcAft>
                <a:spcPts val="3050"/>
              </a:spcAft>
              <a:tabLst>
                <a:tab pos="4187190" algn="ctr"/>
              </a:tabLst>
            </a:pP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herbivore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exploiting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nitrogen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rich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parts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has rapid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development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caterpillar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is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„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done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 a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few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weeks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=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can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survive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feeding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externally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cs-CZ" sz="2400" b="1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8000"/>
              </a:lnSpc>
              <a:spcAft>
                <a:spcPts val="3050"/>
              </a:spcAft>
              <a:tabLst>
                <a:tab pos="4187190" algn="ctr"/>
              </a:tabLst>
            </a:pP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OR </a:t>
            </a:r>
          </a:p>
          <a:p>
            <a:pPr>
              <a:lnSpc>
                <a:spcPct val="108000"/>
              </a:lnSpc>
              <a:spcAft>
                <a:spcPts val="3050"/>
              </a:spcAft>
              <a:tabLst>
                <a:tab pos="4187190" algn="ctr"/>
              </a:tabLst>
            </a:pP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herbivore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exploits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nitrogen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poor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parts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development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                            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takes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long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so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it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needs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good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protection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en-GB" sz="24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32280" indent="-6350">
              <a:lnSpc>
                <a:spcPct val="108000"/>
              </a:lnSpc>
              <a:spcAft>
                <a:spcPts val="15"/>
              </a:spcAft>
            </a:pP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Cerambycid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larvae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several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years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in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wood</a:t>
            </a:r>
            <a:endParaRPr lang="en-GB" sz="24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530985" indent="-6350">
              <a:lnSpc>
                <a:spcPct val="108000"/>
              </a:lnSpc>
              <a:spcAft>
                <a:spcPts val="15"/>
              </a:spcAft>
            </a:pP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	 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cadas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–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sucking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xylem 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soil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up to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17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let</a:t>
            </a:r>
            <a:endParaRPr lang="cs-CZ" sz="2400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530985" indent="-6350">
              <a:lnSpc>
                <a:spcPct val="108000"/>
              </a:lnSpc>
              <a:spcAft>
                <a:spcPts val="15"/>
              </a:spcAft>
            </a:pP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Bag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worms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Psychidae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caterpillars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with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long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development</a:t>
            </a:r>
            <a:endParaRPr lang="en-GB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tangle 5522"/>
          <p:cNvSpPr/>
          <p:nvPr/>
        </p:nvSpPr>
        <p:spPr>
          <a:xfrm>
            <a:off x="3570024" y="198530"/>
            <a:ext cx="7069864" cy="6982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Phytophages</a:t>
            </a:r>
            <a:r>
              <a:rPr lang="cs-CZ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</a:t>
            </a: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guilds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002" y="4563563"/>
            <a:ext cx="3438969" cy="22944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86" y="3293986"/>
            <a:ext cx="1997529" cy="159802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84" y="4468339"/>
            <a:ext cx="1430791" cy="12408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9451"/>
            <a:ext cx="2063931" cy="145120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" y="5963261"/>
            <a:ext cx="1600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87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86971" y="1045029"/>
            <a:ext cx="8505371" cy="498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>
              <a:lnSpc>
                <a:spcPct val="108000"/>
              </a:lnSpc>
              <a:spcAft>
                <a:spcPts val="2765"/>
              </a:spcAft>
            </a:pP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Plants</a:t>
            </a:r>
            <a:r>
              <a:rPr lang="en-GB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–</a:t>
            </a:r>
            <a:endParaRPr lang="en-GB" sz="28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indent="-6350">
              <a:lnSpc>
                <a:spcPct val="108000"/>
              </a:lnSpc>
              <a:spcAft>
                <a:spcPts val="15"/>
              </a:spcAft>
            </a:pPr>
            <a:r>
              <a:rPr lang="cs-CZ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Rich in N – </a:t>
            </a:r>
            <a:r>
              <a:rPr lang="cs-CZ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mainly</a:t>
            </a:r>
            <a:r>
              <a:rPr lang="cs-CZ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rapidly</a:t>
            </a:r>
            <a:r>
              <a:rPr lang="cs-CZ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growing</a:t>
            </a:r>
            <a:r>
              <a:rPr lang="cs-CZ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parts</a:t>
            </a:r>
            <a:endParaRPr lang="en-GB" sz="28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indent="-6350">
              <a:lnSpc>
                <a:spcPct val="108000"/>
              </a:lnSpc>
              <a:spcAft>
                <a:spcPts val="15"/>
              </a:spcAft>
            </a:pP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Young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leaves</a:t>
            </a:r>
            <a:r>
              <a:rPr lang="en-GB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flowers</a:t>
            </a:r>
            <a:r>
              <a:rPr lang="en-GB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buds</a:t>
            </a:r>
            <a:r>
              <a:rPr lang="en-GB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unripes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fruits</a:t>
            </a:r>
            <a:r>
              <a:rPr lang="en-GB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seeds</a:t>
            </a:r>
            <a:endParaRPr lang="en-GB" sz="28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835150" indent="-6350">
              <a:lnSpc>
                <a:spcPct val="108000"/>
              </a:lnSpc>
              <a:spcAft>
                <a:spcPts val="15"/>
              </a:spcAft>
            </a:pPr>
            <a:r>
              <a:rPr lang="en-GB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=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high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demand</a:t>
            </a:r>
            <a:endParaRPr lang="en-GB" sz="28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80975" marR="462280" indent="-6350" algn="ctr">
              <a:lnSpc>
                <a:spcPct val="106000"/>
              </a:lnSpc>
              <a:spcAft>
                <a:spcPts val="2815"/>
              </a:spcAft>
            </a:pP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=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well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protected</a:t>
            </a:r>
            <a:endParaRPr lang="en-GB" sz="28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indent="-6350">
              <a:lnSpc>
                <a:spcPct val="108000"/>
              </a:lnSpc>
              <a:spcAft>
                <a:spcPts val="15"/>
              </a:spcAft>
            </a:pPr>
            <a:r>
              <a:rPr lang="cs-CZ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Poor</a:t>
            </a:r>
            <a:r>
              <a:rPr lang="cs-CZ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in N – </a:t>
            </a:r>
            <a:r>
              <a:rPr lang="cs-CZ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cs-CZ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rest</a:t>
            </a:r>
            <a:endParaRPr lang="en-GB" sz="28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indent="-6350">
              <a:lnSpc>
                <a:spcPct val="108000"/>
              </a:lnSpc>
              <a:spcAft>
                <a:spcPts val="15"/>
              </a:spcAft>
            </a:pP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Mature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leaves</a:t>
            </a:r>
            <a:r>
              <a:rPr lang="en-GB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stems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branches</a:t>
            </a:r>
            <a:r>
              <a:rPr lang="en-GB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roots</a:t>
            </a:r>
            <a:endParaRPr lang="en-GB" sz="28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20750" indent="-6350">
              <a:lnSpc>
                <a:spcPct val="108000"/>
              </a:lnSpc>
              <a:spcAft>
                <a:spcPts val="15"/>
              </a:spcAft>
            </a:pP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=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low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demand</a:t>
            </a:r>
            <a:r>
              <a:rPr lang="en-GB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GB" sz="28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80975" indent="-6350" algn="ctr">
              <a:lnSpc>
                <a:spcPct val="106000"/>
              </a:lnSpc>
              <a:spcAft>
                <a:spcPts val="60"/>
              </a:spcAft>
            </a:pP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=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low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investment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in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protection</a:t>
            </a:r>
            <a:endParaRPr lang="en-GB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tangle 5522"/>
          <p:cNvSpPr/>
          <p:nvPr/>
        </p:nvSpPr>
        <p:spPr>
          <a:xfrm>
            <a:off x="3570024" y="198530"/>
            <a:ext cx="7069864" cy="6982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Phytophages</a:t>
            </a:r>
            <a:r>
              <a:rPr lang="cs-CZ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</a:t>
            </a: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guilds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60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1"/>
          <p:cNvPicPr/>
          <p:nvPr/>
        </p:nvPicPr>
        <p:blipFill>
          <a:blip r:embed="rId2"/>
          <a:stretch>
            <a:fillRect/>
          </a:stretch>
        </p:blipFill>
        <p:spPr>
          <a:xfrm>
            <a:off x="104820" y="0"/>
            <a:ext cx="11782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56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550"/>
          <p:cNvGrpSpPr/>
          <p:nvPr/>
        </p:nvGrpSpPr>
        <p:grpSpPr>
          <a:xfrm>
            <a:off x="827314" y="431525"/>
            <a:ext cx="9899913" cy="5846989"/>
            <a:chOff x="0" y="0"/>
            <a:chExt cx="8975719" cy="5302504"/>
          </a:xfrm>
        </p:grpSpPr>
        <p:pic>
          <p:nvPicPr>
            <p:cNvPr id="3" name="Picture 3743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596510" y="224536"/>
              <a:ext cx="7379209" cy="5077968"/>
            </a:xfrm>
            <a:prstGeom prst="rect">
              <a:avLst/>
            </a:prstGeom>
          </p:spPr>
        </p:pic>
        <p:pic>
          <p:nvPicPr>
            <p:cNvPr id="4" name="Picture 581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457956" cy="2768346"/>
            </a:xfrm>
            <a:prstGeom prst="rect">
              <a:avLst/>
            </a:prstGeom>
          </p:spPr>
        </p:pic>
      </p:grpSp>
      <p:sp>
        <p:nvSpPr>
          <p:cNvPr id="5" name="Rectangle 5522"/>
          <p:cNvSpPr/>
          <p:nvPr/>
        </p:nvSpPr>
        <p:spPr>
          <a:xfrm>
            <a:off x="4453943" y="82418"/>
            <a:ext cx="7069864" cy="6982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Young</a:t>
            </a:r>
            <a:r>
              <a:rPr lang="cs-CZ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leaves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453943" y="6278514"/>
            <a:ext cx="6050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Crucial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resource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–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predictable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common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098222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374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683"/>
            <a:ext cx="6574971" cy="864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836229" y="1255486"/>
            <a:ext cx="55865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Herbivor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decreases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Kursar</a:t>
            </a: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&amp; Coley 2004)</a:t>
            </a:r>
            <a:endParaRPr lang="cs-CZ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cs-CZ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toughness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endParaRPr lang="cs-CZ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protected</a:t>
            </a:r>
            <a:endParaRPr lang="cs-CZ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alcaloids</a:t>
            </a:r>
            <a:endParaRPr lang="cs-CZ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endParaRPr lang="cs-CZ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hairs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95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818"/>
          <p:cNvGrpSpPr/>
          <p:nvPr/>
        </p:nvGrpSpPr>
        <p:grpSpPr>
          <a:xfrm>
            <a:off x="1309322" y="224990"/>
            <a:ext cx="8728208" cy="6449314"/>
            <a:chOff x="-2679" y="-4063"/>
            <a:chExt cx="8728456" cy="6449567"/>
          </a:xfrm>
        </p:grpSpPr>
        <p:pic>
          <p:nvPicPr>
            <p:cNvPr id="3" name="Picture 37439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2679" y="-4063"/>
              <a:ext cx="4575049" cy="3389376"/>
            </a:xfrm>
            <a:prstGeom prst="rect">
              <a:avLst/>
            </a:prstGeom>
          </p:spPr>
        </p:pic>
        <p:pic>
          <p:nvPicPr>
            <p:cNvPr id="4" name="Picture 3744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663305" y="2358136"/>
              <a:ext cx="6062472" cy="4087368"/>
            </a:xfrm>
            <a:prstGeom prst="rect">
              <a:avLst/>
            </a:prstGeom>
          </p:spPr>
        </p:pic>
        <p:pic>
          <p:nvPicPr>
            <p:cNvPr id="5" name="Picture 584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124194" y="3276600"/>
              <a:ext cx="933738" cy="698754"/>
            </a:xfrm>
            <a:prstGeom prst="rect">
              <a:avLst/>
            </a:prstGeom>
          </p:spPr>
        </p:pic>
        <p:pic>
          <p:nvPicPr>
            <p:cNvPr id="6" name="Picture 584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848594" y="2438400"/>
              <a:ext cx="792735" cy="1050798"/>
            </a:xfrm>
            <a:prstGeom prst="rect">
              <a:avLst/>
            </a:prstGeom>
          </p:spPr>
        </p:pic>
        <p:pic>
          <p:nvPicPr>
            <p:cNvPr id="7" name="Picture 585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029194" y="4572000"/>
              <a:ext cx="640258" cy="852678"/>
            </a:xfrm>
            <a:prstGeom prst="rect">
              <a:avLst/>
            </a:prstGeom>
          </p:spPr>
        </p:pic>
        <p:pic>
          <p:nvPicPr>
            <p:cNvPr id="8" name="Picture 585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924794" y="4419600"/>
              <a:ext cx="706762" cy="943356"/>
            </a:xfrm>
            <a:prstGeom prst="rect">
              <a:avLst/>
            </a:prstGeom>
          </p:spPr>
        </p:pic>
      </p:grpSp>
      <p:sp>
        <p:nvSpPr>
          <p:cNvPr id="9" name="Obdélník 8"/>
          <p:cNvSpPr/>
          <p:nvPr/>
        </p:nvSpPr>
        <p:spPr>
          <a:xfrm>
            <a:off x="3047999" y="197304"/>
            <a:ext cx="9579430" cy="1488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0" marR="1727200" indent="-415925">
              <a:lnSpc>
                <a:spcPct val="108000"/>
              </a:lnSpc>
              <a:spcAft>
                <a:spcPts val="2985"/>
              </a:spcAft>
            </a:pP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Preference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for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young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leaves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(=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nutrient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rich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food)</a:t>
            </a:r>
            <a:r>
              <a:rPr lang="en-GB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decreases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with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body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size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in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insects</a:t>
            </a:r>
            <a:endParaRPr lang="en-GB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119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818"/>
          <p:cNvGrpSpPr/>
          <p:nvPr/>
        </p:nvGrpSpPr>
        <p:grpSpPr>
          <a:xfrm>
            <a:off x="1309322" y="224990"/>
            <a:ext cx="8728208" cy="6449314"/>
            <a:chOff x="-2679" y="-4063"/>
            <a:chExt cx="8728456" cy="6449567"/>
          </a:xfrm>
        </p:grpSpPr>
        <p:pic>
          <p:nvPicPr>
            <p:cNvPr id="3" name="Picture 37439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2679" y="-4063"/>
              <a:ext cx="4575049" cy="3389376"/>
            </a:xfrm>
            <a:prstGeom prst="rect">
              <a:avLst/>
            </a:prstGeom>
          </p:spPr>
        </p:pic>
        <p:pic>
          <p:nvPicPr>
            <p:cNvPr id="4" name="Picture 3744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663305" y="2358136"/>
              <a:ext cx="6062472" cy="4087368"/>
            </a:xfrm>
            <a:prstGeom prst="rect">
              <a:avLst/>
            </a:prstGeom>
          </p:spPr>
        </p:pic>
        <p:pic>
          <p:nvPicPr>
            <p:cNvPr id="5" name="Picture 584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124194" y="3276600"/>
              <a:ext cx="933738" cy="698754"/>
            </a:xfrm>
            <a:prstGeom prst="rect">
              <a:avLst/>
            </a:prstGeom>
          </p:spPr>
        </p:pic>
        <p:pic>
          <p:nvPicPr>
            <p:cNvPr id="6" name="Picture 584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848594" y="2438400"/>
              <a:ext cx="792735" cy="1050798"/>
            </a:xfrm>
            <a:prstGeom prst="rect">
              <a:avLst/>
            </a:prstGeom>
          </p:spPr>
        </p:pic>
        <p:pic>
          <p:nvPicPr>
            <p:cNvPr id="7" name="Picture 585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029194" y="4572000"/>
              <a:ext cx="640258" cy="852678"/>
            </a:xfrm>
            <a:prstGeom prst="rect">
              <a:avLst/>
            </a:prstGeom>
          </p:spPr>
        </p:pic>
        <p:pic>
          <p:nvPicPr>
            <p:cNvPr id="8" name="Picture 585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924794" y="4419600"/>
              <a:ext cx="706762" cy="943356"/>
            </a:xfrm>
            <a:prstGeom prst="rect">
              <a:avLst/>
            </a:prstGeom>
          </p:spPr>
        </p:pic>
      </p:grpSp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2" y="4800873"/>
            <a:ext cx="1656622" cy="20707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5" y="736869"/>
            <a:ext cx="6183086" cy="6134781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047999" y="197304"/>
            <a:ext cx="9579430" cy="1488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0" marR="1727200" indent="-415925">
              <a:lnSpc>
                <a:spcPct val="108000"/>
              </a:lnSpc>
              <a:spcAft>
                <a:spcPts val="2985"/>
              </a:spcAft>
            </a:pP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Preference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for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young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leaves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(=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nutrient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rich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food)</a:t>
            </a:r>
            <a:r>
              <a:rPr lang="en-GB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decreases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with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body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size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in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insects</a:t>
            </a:r>
            <a:endParaRPr lang="en-GB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075181" y="3533448"/>
            <a:ext cx="4328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And </a:t>
            </a:r>
            <a:r>
              <a:rPr lang="cs-CZ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vertebrates</a:t>
            </a:r>
            <a:r>
              <a:rPr lang="cs-CZ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3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alike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905462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495038" y="169230"/>
            <a:ext cx="89988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Preference </a:t>
            </a:r>
            <a:r>
              <a:rPr lang="cs-CZ" sz="2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for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young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leaves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decreases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with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increasing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body </a:t>
            </a:r>
            <a:r>
              <a:rPr lang="cs-CZ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size</a:t>
            </a:r>
            <a:endParaRPr lang="cs-CZ" sz="2800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herbivores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metabolic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effectivity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digestion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„window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opportunity“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eaf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-flush“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seasonality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folivores</a:t>
            </a:r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Grasshoppers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deers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alike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903"/>
          <p:cNvPicPr/>
          <p:nvPr/>
        </p:nvPicPr>
        <p:blipFill>
          <a:blip r:embed="rId2"/>
          <a:stretch>
            <a:fillRect/>
          </a:stretch>
        </p:blipFill>
        <p:spPr>
          <a:xfrm>
            <a:off x="8869136" y="4930737"/>
            <a:ext cx="3322864" cy="1927263"/>
          </a:xfrm>
          <a:prstGeom prst="rect">
            <a:avLst/>
          </a:prstGeom>
        </p:spPr>
      </p:pic>
      <p:grpSp>
        <p:nvGrpSpPr>
          <p:cNvPr id="10" name="Group 27649"/>
          <p:cNvGrpSpPr/>
          <p:nvPr/>
        </p:nvGrpSpPr>
        <p:grpSpPr>
          <a:xfrm>
            <a:off x="68964" y="3915918"/>
            <a:ext cx="2426074" cy="2942082"/>
            <a:chOff x="0" y="-4063"/>
            <a:chExt cx="2426208" cy="2942335"/>
          </a:xfrm>
        </p:grpSpPr>
        <p:pic>
          <p:nvPicPr>
            <p:cNvPr id="11" name="Picture 3744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-4063"/>
              <a:ext cx="2426208" cy="2398776"/>
            </a:xfrm>
            <a:prstGeom prst="rect">
              <a:avLst/>
            </a:prstGeom>
          </p:spPr>
        </p:pic>
        <p:pic>
          <p:nvPicPr>
            <p:cNvPr id="12" name="Picture 3744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1539240"/>
              <a:ext cx="2045208" cy="1399032"/>
            </a:xfrm>
            <a:prstGeom prst="rect">
              <a:avLst/>
            </a:prstGeom>
          </p:spPr>
        </p:pic>
      </p:grpSp>
      <p:sp>
        <p:nvSpPr>
          <p:cNvPr id="13" name="Obdélník 12"/>
          <p:cNvSpPr/>
          <p:nvPr/>
        </p:nvSpPr>
        <p:spPr>
          <a:xfrm>
            <a:off x="6599766" y="4378994"/>
            <a:ext cx="417370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Pygmy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grasshopers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Tetrigidae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Feed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algae</a:t>
            </a:r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very </a:t>
            </a:r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seasonality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634087" y="4636755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Orthoptera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&lt;=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folivores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&lt;=</a:t>
            </a:r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partly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folivorous</a:t>
            </a: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Hatch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143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5125" y="65316"/>
            <a:ext cx="7968343" cy="2635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 marR="979170" indent="-6350">
              <a:lnSpc>
                <a:spcPct val="107000"/>
              </a:lnSpc>
              <a:spcAft>
                <a:spcPts val="1230"/>
              </a:spcAft>
            </a:pP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overcome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constraints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4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3025" marR="979170" indent="-6350">
              <a:lnSpc>
                <a:spcPct val="108000"/>
              </a:lnSpc>
              <a:spcAft>
                <a:spcPts val="0"/>
              </a:spcAft>
            </a:pPr>
            <a:r>
              <a:rPr lang="en-GB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Leaf mining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softer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not epidermis </a:t>
            </a:r>
          </a:p>
          <a:p>
            <a:pPr marL="73025" marR="979170" indent="-6350">
              <a:lnSpc>
                <a:spcPct val="108000"/>
              </a:lnSpc>
            </a:pPr>
            <a:r>
              <a:rPr lang="en-GB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Leaf</a:t>
            </a:r>
            <a:r>
              <a:rPr lang="cs-CZ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skelotonizing</a:t>
            </a:r>
            <a:r>
              <a:rPr lang="en-GB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avoiding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tougher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veins</a:t>
            </a:r>
            <a:endParaRPr lang="en-GB" sz="24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3025" marR="979170" indent="-6350">
              <a:lnSpc>
                <a:spcPct val="108000"/>
              </a:lnSpc>
            </a:pPr>
            <a:r>
              <a:rPr lang="en-GB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Leaf</a:t>
            </a:r>
            <a:r>
              <a:rPr lang="cs-CZ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rolling</a:t>
            </a:r>
            <a:r>
              <a:rPr lang="cs-CZ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rolled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leaf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lacks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light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becomes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softer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more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nutritious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protects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larv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</a:t>
            </a:r>
            <a:r>
              <a:rPr lang="cs-CZ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has more </a:t>
            </a:r>
            <a:r>
              <a:rPr lang="cs-CZ" sz="24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</a:t>
            </a:r>
            <a:r>
              <a:rPr lang="en-GB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2400" b="1" dirty="0" err="1" smtClean="0"/>
              <a:t>Attelabidae</a:t>
            </a:r>
            <a:r>
              <a:rPr lang="en-GB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)=&gt;</a:t>
            </a:r>
            <a:endParaRPr lang="en-GB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7443"/>
          <p:cNvPicPr/>
          <p:nvPr/>
        </p:nvPicPr>
        <p:blipFill>
          <a:blip r:embed="rId2"/>
          <a:stretch>
            <a:fillRect/>
          </a:stretch>
        </p:blipFill>
        <p:spPr>
          <a:xfrm>
            <a:off x="8240803" y="0"/>
            <a:ext cx="3530283" cy="2341862"/>
          </a:xfrm>
          <a:prstGeom prst="rect">
            <a:avLst/>
          </a:prstGeom>
        </p:spPr>
      </p:pic>
      <p:pic>
        <p:nvPicPr>
          <p:cNvPr id="4" name="Picture 37444"/>
          <p:cNvPicPr/>
          <p:nvPr/>
        </p:nvPicPr>
        <p:blipFill>
          <a:blip r:embed="rId3"/>
          <a:stretch>
            <a:fillRect/>
          </a:stretch>
        </p:blipFill>
        <p:spPr>
          <a:xfrm>
            <a:off x="143645" y="3096895"/>
            <a:ext cx="4672330" cy="3761105"/>
          </a:xfrm>
          <a:prstGeom prst="rect">
            <a:avLst/>
          </a:prstGeom>
        </p:spPr>
      </p:pic>
      <p:grpSp>
        <p:nvGrpSpPr>
          <p:cNvPr id="5" name="Group 27907"/>
          <p:cNvGrpSpPr/>
          <p:nvPr/>
        </p:nvGrpSpPr>
        <p:grpSpPr>
          <a:xfrm>
            <a:off x="7456966" y="2622703"/>
            <a:ext cx="3878691" cy="4126439"/>
            <a:chOff x="-3694" y="-4064"/>
            <a:chExt cx="3645407" cy="4087367"/>
          </a:xfrm>
        </p:grpSpPr>
        <p:pic>
          <p:nvPicPr>
            <p:cNvPr id="6" name="Picture 3744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3694" y="1900935"/>
              <a:ext cx="2670048" cy="2182368"/>
            </a:xfrm>
            <a:prstGeom prst="rect">
              <a:avLst/>
            </a:prstGeom>
          </p:spPr>
        </p:pic>
        <p:pic>
          <p:nvPicPr>
            <p:cNvPr id="7" name="Picture 3744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29705" y="-4064"/>
              <a:ext cx="3112008" cy="2084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241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374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885" y="1018903"/>
            <a:ext cx="3995738" cy="2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8015"/>
          <p:cNvGrpSpPr/>
          <p:nvPr/>
        </p:nvGrpSpPr>
        <p:grpSpPr>
          <a:xfrm>
            <a:off x="246743" y="1414413"/>
            <a:ext cx="2352040" cy="4243705"/>
            <a:chOff x="0" y="0"/>
            <a:chExt cx="2352451" cy="4243833"/>
          </a:xfrm>
        </p:grpSpPr>
        <p:pic>
          <p:nvPicPr>
            <p:cNvPr id="4" name="Picture 3744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34365"/>
              <a:ext cx="2331720" cy="3096768"/>
            </a:xfrm>
            <a:prstGeom prst="rect">
              <a:avLst/>
            </a:prstGeom>
          </p:spPr>
        </p:pic>
        <p:pic>
          <p:nvPicPr>
            <p:cNvPr id="5" name="Picture 599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39834" y="0"/>
              <a:ext cx="2212617" cy="1162050"/>
            </a:xfrm>
            <a:prstGeom prst="rect">
              <a:avLst/>
            </a:prstGeom>
          </p:spPr>
        </p:pic>
      </p:grp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" y="-89864"/>
            <a:ext cx="11604812" cy="728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3025" marR="979170" indent="-6350">
              <a:lnSpc>
                <a:spcPct val="107000"/>
              </a:lnSpc>
              <a:spcAft>
                <a:spcPts val="1230"/>
              </a:spcAft>
            </a:pPr>
            <a:r>
              <a:rPr lang="cs-CZ" sz="24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sz="24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4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overcome</a:t>
            </a:r>
            <a:r>
              <a:rPr lang="cs-CZ" sz="24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cs-CZ" sz="24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constraints</a:t>
            </a:r>
            <a:r>
              <a:rPr lang="en-GB" sz="24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4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kumimoji="0" lang="cs-CZ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kumimoji="0" lang="cs-CZ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else</a:t>
            </a:r>
            <a:r>
              <a:rPr kumimoji="0" lang="cs-CZ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kumimoji="0" lang="cs-CZ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in absence </a:t>
            </a:r>
            <a:r>
              <a:rPr kumimoji="0" lang="cs-CZ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lang="cs-CZ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kumimoji="0" lang="cs-CZ" alt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en-US" sz="24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leafs</a:t>
            </a: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, larva </a:t>
            </a:r>
            <a:r>
              <a:rPr kumimoji="0" lang="cs-CZ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kumimoji="0" lang="cs-CZ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„start“</a:t>
            </a:r>
            <a:r>
              <a:rPr kumimoji="0" lang="cs-CZ" alt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kumimoji="0" lang="cs-CZ" altLang="en-US" sz="24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flowers</a:t>
            </a:r>
            <a:r>
              <a:rPr kumimoji="0" lang="cs-CZ" alt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en-US" sz="24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kumimoji="0" lang="cs-CZ" alt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en-US" sz="24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kumimoji="0" lang="cs-CZ" alt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en-US" sz="24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fruits</a:t>
            </a: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kumimoji="0" lang="cs-CZ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kumimoji="0" lang="cs-CZ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cs-CZ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Lycaenidae</a:t>
            </a:r>
            <a:endParaRPr kumimoji="0" lang="cs-CZ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							</a:t>
            </a:r>
            <a:endParaRPr lang="cs-CZ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GB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sz="2400" b="1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force</a:t>
            </a:r>
            <a:r>
              <a:rPr lang="cs-CZ" sz="2400" b="1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b="1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plant 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nutri</a:t>
            </a:r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ent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rich,softer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tissues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Galls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tough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sclerophylous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leaves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Insect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wound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plant and/</a:t>
            </a:r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400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use </a:t>
            </a:r>
            <a:r>
              <a:rPr lang="cs-CZ" sz="2400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phytohromones</a:t>
            </a:r>
            <a:endParaRPr lang="en-GB" sz="2400" dirty="0" smtClean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8" name="Picture 5993"/>
          <p:cNvPicPr/>
          <p:nvPr/>
        </p:nvPicPr>
        <p:blipFill>
          <a:blip r:embed="rId5"/>
          <a:stretch>
            <a:fillRect/>
          </a:stretch>
        </p:blipFill>
        <p:spPr>
          <a:xfrm>
            <a:off x="2964814" y="1838823"/>
            <a:ext cx="396176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60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62857" y="224135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sz="24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4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overcome</a:t>
            </a:r>
            <a:r>
              <a:rPr lang="cs-CZ" sz="24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cs-CZ" sz="24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constraints</a:t>
            </a:r>
            <a:r>
              <a:rPr lang="en-GB" sz="24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4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Team up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someone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knows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1/ digest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food (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2/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elsewhere</a:t>
            </a: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fixing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barkbeetles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termites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012"/>
          <p:cNvPicPr/>
          <p:nvPr/>
        </p:nvPicPr>
        <p:blipFill>
          <a:blip r:embed="rId2"/>
          <a:stretch>
            <a:fillRect/>
          </a:stretch>
        </p:blipFill>
        <p:spPr>
          <a:xfrm>
            <a:off x="6458857" y="0"/>
            <a:ext cx="5628822" cy="3635330"/>
          </a:xfrm>
          <a:prstGeom prst="rect">
            <a:avLst/>
          </a:prstGeom>
        </p:spPr>
      </p:pic>
      <p:pic>
        <p:nvPicPr>
          <p:cNvPr id="4" name="Picture 6014"/>
          <p:cNvPicPr/>
          <p:nvPr/>
        </p:nvPicPr>
        <p:blipFill>
          <a:blip r:embed="rId3"/>
          <a:stretch>
            <a:fillRect/>
          </a:stretch>
        </p:blipFill>
        <p:spPr>
          <a:xfrm>
            <a:off x="6749143" y="3964078"/>
            <a:ext cx="3428365" cy="2650490"/>
          </a:xfrm>
          <a:prstGeom prst="rect">
            <a:avLst/>
          </a:prstGeom>
        </p:spPr>
      </p:pic>
      <p:pic>
        <p:nvPicPr>
          <p:cNvPr id="5" name="Picture 6016"/>
          <p:cNvPicPr/>
          <p:nvPr/>
        </p:nvPicPr>
        <p:blipFill>
          <a:blip r:embed="rId4"/>
          <a:stretch>
            <a:fillRect/>
          </a:stretch>
        </p:blipFill>
        <p:spPr>
          <a:xfrm>
            <a:off x="1753235" y="3114992"/>
            <a:ext cx="4190365" cy="314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85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35429" y="537030"/>
            <a:ext cx="11756571" cy="638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5950" indent="-6350">
              <a:lnSpc>
                <a:spcPct val="108000"/>
              </a:lnSpc>
              <a:spcAft>
                <a:spcPts val="2965"/>
              </a:spcAft>
            </a:pP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plant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strategies</a:t>
            </a:r>
            <a:endParaRPr lang="cs-CZ" sz="2400" b="1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615950" indent="-6350">
              <a:lnSpc>
                <a:spcPct val="108000"/>
              </a:lnSpc>
              <a:spcAft>
                <a:spcPts val="2965"/>
              </a:spcAft>
            </a:pP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plant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apparency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dirty="0" err="1"/>
              <a:t>Feeny</a:t>
            </a:r>
            <a:r>
              <a:rPr lang="en-GB" sz="2400" dirty="0"/>
              <a:t> </a:t>
            </a:r>
            <a:r>
              <a:rPr lang="en-GB" sz="2400" dirty="0" smtClean="0"/>
              <a:t>1976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15950" indent="-6350">
              <a:lnSpc>
                <a:spcPct val="108000"/>
              </a:lnSpc>
              <a:spcAft>
                <a:spcPts val="2965"/>
              </a:spcAft>
            </a:pPr>
            <a:r>
              <a:rPr lang="en-GB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arent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mainly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en-GB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antitativ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defences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nutrient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toughness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digestibility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reducers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dirty="0" smtClean="0"/>
              <a:t>polyphenolics</a:t>
            </a:r>
            <a:r>
              <a:rPr lang="cs-CZ" sz="2400" dirty="0" smtClean="0"/>
              <a:t>)                           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expensive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investment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effectivity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impossible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move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plant</a:t>
            </a:r>
          </a:p>
          <a:p>
            <a:pPr marL="615950" indent="-6350">
              <a:lnSpc>
                <a:spcPct val="108000"/>
              </a:lnSpc>
              <a:spcAft>
                <a:spcPts val="2965"/>
              </a:spcAft>
            </a:pP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killing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herbivor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just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preventing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developlment</a:t>
            </a:r>
            <a:endParaRPr lang="cs-CZ" sz="2400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615950" indent="-6350">
              <a:lnSpc>
                <a:spcPct val="108000"/>
              </a:lnSpc>
              <a:spcAft>
                <a:spcPts val="2965"/>
              </a:spcAft>
            </a:pP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herbivores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615950" indent="-6350">
              <a:lnSpc>
                <a:spcPct val="108000"/>
              </a:lnSpc>
              <a:spcAft>
                <a:spcPts val="2965"/>
              </a:spcAft>
            </a:pP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Mainly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shrubs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grasses</a:t>
            </a:r>
            <a:endParaRPr lang="cs-CZ" sz="2400" b="1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615950" indent="-6350">
              <a:lnSpc>
                <a:spcPct val="108000"/>
              </a:lnSpc>
              <a:spcAft>
                <a:spcPts val="2965"/>
              </a:spcAft>
            </a:pP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Herbivores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mainly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generalists</a:t>
            </a:r>
            <a:endParaRPr lang="en-GB" sz="2400" b="1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59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35429" y="537030"/>
            <a:ext cx="11756571" cy="7215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5950" indent="-6350">
              <a:lnSpc>
                <a:spcPct val="108000"/>
              </a:lnSpc>
              <a:spcAft>
                <a:spcPts val="2965"/>
              </a:spcAft>
            </a:pP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plant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strategies</a:t>
            </a:r>
            <a:endParaRPr lang="cs-CZ" sz="2400" b="1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615950" indent="-6350">
              <a:lnSpc>
                <a:spcPct val="108000"/>
              </a:lnSpc>
              <a:spcAft>
                <a:spcPts val="2965"/>
              </a:spcAft>
            </a:pP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plant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apparency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dirty="0" err="1"/>
              <a:t>Feeny</a:t>
            </a:r>
            <a:r>
              <a:rPr lang="en-GB" sz="2400" dirty="0"/>
              <a:t> </a:t>
            </a:r>
            <a:r>
              <a:rPr lang="en-GB" sz="2400" dirty="0" smtClean="0"/>
              <a:t>1976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15950" indent="-6350">
              <a:lnSpc>
                <a:spcPct val="108000"/>
              </a:lnSpc>
              <a:spcAft>
                <a:spcPts val="2965"/>
              </a:spcAft>
            </a:pP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arent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mainly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itativ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defences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toxins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concentrations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not big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investment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move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plant</a:t>
            </a:r>
          </a:p>
          <a:p>
            <a:pPr marL="615950" indent="-6350">
              <a:lnSpc>
                <a:spcPct val="108000"/>
              </a:lnSpc>
              <a:spcAft>
                <a:spcPts val="2965"/>
              </a:spcAft>
            </a:pP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Prevent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feeding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generalists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resistence,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herbivores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mainly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resistant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specialists</a:t>
            </a:r>
            <a:endParaRPr lang="en-GB" sz="2400" b="1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606425" indent="-6350">
              <a:lnSpc>
                <a:spcPct val="108000"/>
              </a:lnSpc>
              <a:spcAft>
                <a:spcPts val="15"/>
              </a:spcAft>
            </a:pP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Mostly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herbs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4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Salix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06425" indent="-6350">
              <a:lnSpc>
                <a:spcPct val="108000"/>
              </a:lnSpc>
              <a:spcAft>
                <a:spcPts val="15"/>
              </a:spcAft>
            </a:pPr>
            <a:endParaRPr lang="cs-CZ" sz="2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6425" indent="-6350">
              <a:lnSpc>
                <a:spcPct val="108000"/>
              </a:lnSpc>
              <a:spcAft>
                <a:spcPts val="15"/>
              </a:spcAft>
            </a:pP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Apparent-unapparent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plants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continuum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but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working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concept</a:t>
            </a:r>
            <a:endParaRPr lang="cs-CZ" sz="2400" b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6425" indent="-6350">
              <a:lnSpc>
                <a:spcPct val="108000"/>
              </a:lnSpc>
              <a:spcAft>
                <a:spcPts val="15"/>
              </a:spcAft>
            </a:pP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Chrysomelinae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leaf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beetles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feed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mostly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unapparent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poisonous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plants</a:t>
            </a:r>
            <a:endParaRPr lang="cs-CZ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6425" indent="-6350">
              <a:lnSpc>
                <a:spcPct val="108000"/>
              </a:lnSpc>
              <a:spcAft>
                <a:spcPts val="15"/>
              </a:spcAft>
            </a:pP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Host plant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apparency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affects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generations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butterflies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606425" indent="-6350">
              <a:lnSpc>
                <a:spcPct val="108000"/>
              </a:lnSpc>
              <a:spcAft>
                <a:spcPts val="15"/>
              </a:spcAft>
            </a:pPr>
            <a:endParaRPr lang="cs-CZ" sz="2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6425" indent="-6350">
              <a:lnSpc>
                <a:spcPct val="108000"/>
              </a:lnSpc>
              <a:spcAft>
                <a:spcPts val="15"/>
              </a:spcAft>
            </a:pPr>
            <a:endParaRPr lang="cs-CZ" sz="2400" b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6425" indent="-6350">
              <a:lnSpc>
                <a:spcPct val="108000"/>
              </a:lnSpc>
              <a:spcAft>
                <a:spcPts val="15"/>
              </a:spcAft>
            </a:pPr>
            <a:endParaRPr lang="en-GB" sz="24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189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384521" cy="6727371"/>
          </a:xfrm>
        </p:spPr>
      </p:pic>
    </p:spTree>
    <p:extLst>
      <p:ext uri="{BB962C8B-B14F-4D97-AF65-F5344CB8AC3E}">
        <p14:creationId xmlns:p14="http://schemas.microsoft.com/office/powerpoint/2010/main" val="4167241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74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2229"/>
            <a:ext cx="5007429" cy="75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413829" y="279738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unapparent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plant</a:t>
            </a:r>
          </a:p>
          <a:p>
            <a:r>
              <a:rPr lang="en-GB" sz="2400" b="1" dirty="0" smtClean="0"/>
              <a:t>Milkweed</a:t>
            </a:r>
            <a:r>
              <a:rPr lang="en-GB" sz="2400" dirty="0" smtClean="0"/>
              <a:t> </a:t>
            </a:r>
            <a:r>
              <a:rPr lang="en-GB" sz="2400" dirty="0"/>
              <a:t>(</a:t>
            </a:r>
            <a:r>
              <a:rPr lang="en-GB" sz="2400" dirty="0" err="1" smtClean="0"/>
              <a:t>Asclepias</a:t>
            </a:r>
            <a:r>
              <a:rPr lang="en-GB" sz="2400" dirty="0" smtClean="0"/>
              <a:t>)</a:t>
            </a:r>
            <a:r>
              <a:rPr lang="cs-CZ" sz="2400" dirty="0" smtClean="0"/>
              <a:t>, </a:t>
            </a:r>
            <a:endParaRPr lang="en-GB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herbivores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monarch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butterfly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i="1" dirty="0" err="1" smtClean="0"/>
              <a:t>Danaus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plexippus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Milkweed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beetle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i="1" dirty="0" smtClean="0"/>
              <a:t>T</a:t>
            </a:r>
            <a:r>
              <a:rPr lang="cs-CZ" sz="2400" i="1" dirty="0" err="1" smtClean="0"/>
              <a:t>etraopes</a:t>
            </a:r>
            <a:r>
              <a:rPr lang="cs-CZ" sz="2400" i="1" dirty="0" smtClean="0"/>
              <a:t> </a:t>
            </a:r>
            <a:r>
              <a:rPr lang="en-GB" sz="2400" i="1" dirty="0" err="1" smtClean="0"/>
              <a:t>tetraophthalmus</a:t>
            </a:r>
            <a:r>
              <a:rPr lang="cs-CZ" sz="2400" dirty="0" smtClean="0"/>
              <a:t>)</a:t>
            </a: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Milkweed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beetle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i="1" dirty="0" err="1" smtClean="0"/>
              <a:t>Labidomera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clivicollis</a:t>
            </a:r>
            <a:r>
              <a:rPr lang="cs-CZ" sz="2400" i="1" dirty="0" smtClean="0"/>
              <a:t>)</a:t>
            </a: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poisonous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Specialist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herbivores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use plat toxin to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own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predatores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herbivore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becomes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resistant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And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plant has to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escape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520"/>
            <a:ext cx="1868426" cy="15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09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450"/>
          <p:cNvPicPr/>
          <p:nvPr/>
        </p:nvPicPr>
        <p:blipFill>
          <a:blip r:embed="rId2"/>
          <a:stretch>
            <a:fillRect/>
          </a:stretch>
        </p:blipFill>
        <p:spPr>
          <a:xfrm>
            <a:off x="4615544" y="834573"/>
            <a:ext cx="7300686" cy="602342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64456" y="140064"/>
            <a:ext cx="41510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Host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speci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  <a:p>
            <a:endParaRPr lang="en-GB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herbivorous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guilds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feeding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on more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nutritious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hence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protected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plant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075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8341" y="0"/>
            <a:ext cx="10726057" cy="599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37535" indent="-6350">
              <a:lnSpc>
                <a:spcPct val="108000"/>
              </a:lnSpc>
              <a:spcAft>
                <a:spcPts val="2070"/>
              </a:spcAft>
            </a:pPr>
            <a:r>
              <a:rPr lang="cs-CZ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Diversity </a:t>
            </a:r>
            <a:r>
              <a:rPr lang="cs-CZ" sz="2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Herbivores</a:t>
            </a:r>
            <a:endParaRPr lang="en-GB" sz="24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0" marR="979170" indent="-6350">
              <a:lnSpc>
                <a:spcPct val="160000"/>
              </a:lnSpc>
              <a:spcAft>
                <a:spcPts val="0"/>
              </a:spcAft>
            </a:pP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many species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feeds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on a plant species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cs-CZ" sz="2400" b="1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58750" marR="979170" indent="-6350">
              <a:lnSpc>
                <a:spcPct val="160000"/>
              </a:lnSpc>
              <a:spcAft>
                <a:spcPts val="0"/>
              </a:spcAft>
            </a:pP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Island </a:t>
            </a:r>
            <a:r>
              <a:rPr lang="en-GB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biogeogra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phy</a:t>
            </a:r>
            <a:endParaRPr lang="cs-CZ" sz="2400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58750" marR="979170" indent="-6350">
              <a:lnSpc>
                <a:spcPct val="160000"/>
              </a:lnSpc>
              <a:spcAft>
                <a:spcPts val="0"/>
              </a:spcAft>
            </a:pP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Isolation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24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0" marR="979170" indent="-6350">
              <a:lnSpc>
                <a:spcPct val="108000"/>
              </a:lnSpc>
              <a:spcAft>
                <a:spcPts val="1000"/>
              </a:spcAft>
            </a:pP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Phylogenetical</a:t>
            </a:r>
            <a:endParaRPr lang="cs-CZ" sz="2400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58750" marR="979170" indent="-6350">
              <a:lnSpc>
                <a:spcPct val="108000"/>
              </a:lnSpc>
              <a:spcAft>
                <a:spcPts val="1000"/>
              </a:spcAft>
            </a:pP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Chemical</a:t>
            </a:r>
            <a:endParaRPr lang="en-GB" sz="24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0" marR="979170" indent="-6350">
              <a:lnSpc>
                <a:spcPct val="108000"/>
              </a:lnSpc>
              <a:spcAft>
                <a:spcPts val="1000"/>
              </a:spcAft>
            </a:pP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Defense </a:t>
            </a:r>
            <a:r>
              <a:rPr lang="en-GB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strategie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GB" sz="24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0" marR="979170" indent="-6350">
              <a:lnSpc>
                <a:spcPct val="108000"/>
              </a:lnSpc>
              <a:spcAft>
                <a:spcPts val="1165"/>
              </a:spcAft>
            </a:pP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plant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0" marR="979170" indent="-6350">
              <a:lnSpc>
                <a:spcPct val="108000"/>
              </a:lnSpc>
              <a:spcAft>
                <a:spcPts val="1000"/>
              </a:spcAft>
            </a:pP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Rarity (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likely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exploited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58750" marR="979170" indent="-6350">
              <a:lnSpc>
                <a:spcPct val="108000"/>
              </a:lnSpc>
              <a:spcAft>
                <a:spcPts val="1000"/>
              </a:spcAft>
            </a:pP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 historic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	more </a:t>
            </a:r>
            <a:r>
              <a:rPr lang="cs-CZ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herbivores</a:t>
            </a:r>
            <a:r>
              <a:rPr lang="cs-CZ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20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7385"/>
          <p:cNvPicPr/>
          <p:nvPr/>
        </p:nvPicPr>
        <p:blipFill>
          <a:blip r:embed="rId2"/>
          <a:stretch>
            <a:fillRect/>
          </a:stretch>
        </p:blipFill>
        <p:spPr>
          <a:xfrm>
            <a:off x="1941830" y="26035"/>
            <a:ext cx="8308340" cy="680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64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738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027906"/>
            <a:ext cx="12192000" cy="1060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4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7395"/>
          <p:cNvPicPr/>
          <p:nvPr/>
        </p:nvPicPr>
        <p:blipFill>
          <a:blip r:embed="rId2"/>
          <a:stretch>
            <a:fillRect/>
          </a:stretch>
        </p:blipFill>
        <p:spPr>
          <a:xfrm>
            <a:off x="7311707" y="25400"/>
            <a:ext cx="3340100" cy="2377440"/>
          </a:xfrm>
          <a:prstGeom prst="rect">
            <a:avLst/>
          </a:prstGeom>
        </p:spPr>
      </p:pic>
      <p:sp>
        <p:nvSpPr>
          <p:cNvPr id="5" name="Rectangle 5452"/>
          <p:cNvSpPr/>
          <p:nvPr/>
        </p:nvSpPr>
        <p:spPr>
          <a:xfrm>
            <a:off x="3784915" y="101236"/>
            <a:ext cx="3963035" cy="69786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Phytophages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37398"/>
          <p:cNvPicPr/>
          <p:nvPr/>
        </p:nvPicPr>
        <p:blipFill>
          <a:blip r:embed="rId3"/>
          <a:stretch>
            <a:fillRect/>
          </a:stretch>
        </p:blipFill>
        <p:spPr>
          <a:xfrm>
            <a:off x="808514" y="3535680"/>
            <a:ext cx="5016500" cy="3322320"/>
          </a:xfrm>
          <a:prstGeom prst="rect">
            <a:avLst/>
          </a:prstGeom>
        </p:spPr>
      </p:pic>
      <p:pic>
        <p:nvPicPr>
          <p:cNvPr id="7" name="Picture 37397"/>
          <p:cNvPicPr/>
          <p:nvPr/>
        </p:nvPicPr>
        <p:blipFill>
          <a:blip r:embed="rId4"/>
          <a:stretch>
            <a:fillRect/>
          </a:stretch>
        </p:blipFill>
        <p:spPr>
          <a:xfrm>
            <a:off x="106521" y="3126467"/>
            <a:ext cx="2331720" cy="1956435"/>
          </a:xfrm>
          <a:prstGeom prst="rect">
            <a:avLst/>
          </a:prstGeom>
        </p:spPr>
      </p:pic>
      <p:pic>
        <p:nvPicPr>
          <p:cNvPr id="8" name="Picture 37400"/>
          <p:cNvPicPr/>
          <p:nvPr/>
        </p:nvPicPr>
        <p:blipFill>
          <a:blip r:embed="rId5"/>
          <a:stretch>
            <a:fillRect/>
          </a:stretch>
        </p:blipFill>
        <p:spPr>
          <a:xfrm>
            <a:off x="5482907" y="4323080"/>
            <a:ext cx="4480560" cy="2508250"/>
          </a:xfrm>
          <a:prstGeom prst="rect">
            <a:avLst/>
          </a:prstGeom>
        </p:spPr>
      </p:pic>
      <p:pic>
        <p:nvPicPr>
          <p:cNvPr id="9" name="Picture 5460"/>
          <p:cNvPicPr/>
          <p:nvPr/>
        </p:nvPicPr>
        <p:blipFill>
          <a:blip r:embed="rId6"/>
          <a:stretch>
            <a:fillRect/>
          </a:stretch>
        </p:blipFill>
        <p:spPr>
          <a:xfrm>
            <a:off x="5639117" y="1758315"/>
            <a:ext cx="4267200" cy="2633345"/>
          </a:xfrm>
          <a:prstGeom prst="rect">
            <a:avLst/>
          </a:prstGeom>
        </p:spPr>
      </p:pic>
      <p:pic>
        <p:nvPicPr>
          <p:cNvPr id="10" name="Picture 37399"/>
          <p:cNvPicPr/>
          <p:nvPr/>
        </p:nvPicPr>
        <p:blipFill>
          <a:blip r:embed="rId7"/>
          <a:stretch>
            <a:fillRect/>
          </a:stretch>
        </p:blipFill>
        <p:spPr>
          <a:xfrm>
            <a:off x="7159307" y="3974465"/>
            <a:ext cx="3492500" cy="2855595"/>
          </a:xfrm>
          <a:prstGeom prst="rect">
            <a:avLst/>
          </a:prstGeom>
        </p:spPr>
      </p:pic>
      <p:pic>
        <p:nvPicPr>
          <p:cNvPr id="11" name="Picture 37396"/>
          <p:cNvPicPr/>
          <p:nvPr/>
        </p:nvPicPr>
        <p:blipFill>
          <a:blip r:embed="rId8"/>
          <a:stretch>
            <a:fillRect/>
          </a:stretch>
        </p:blipFill>
        <p:spPr>
          <a:xfrm>
            <a:off x="8530907" y="2059305"/>
            <a:ext cx="2124075" cy="2130425"/>
          </a:xfrm>
          <a:prstGeom prst="rect">
            <a:avLst/>
          </a:prstGeom>
        </p:spPr>
      </p:pic>
      <p:pic>
        <p:nvPicPr>
          <p:cNvPr id="12" name="Picture 37394"/>
          <p:cNvPicPr/>
          <p:nvPr/>
        </p:nvPicPr>
        <p:blipFill>
          <a:blip r:embed="rId9"/>
          <a:stretch>
            <a:fillRect/>
          </a:stretch>
        </p:blipFill>
        <p:spPr>
          <a:xfrm>
            <a:off x="534352" y="172720"/>
            <a:ext cx="2813050" cy="2877185"/>
          </a:xfrm>
          <a:prstGeom prst="rect">
            <a:avLst/>
          </a:prstGeom>
        </p:spPr>
      </p:pic>
      <p:pic>
        <p:nvPicPr>
          <p:cNvPr id="13" name="Picture 5468"/>
          <p:cNvPicPr/>
          <p:nvPr/>
        </p:nvPicPr>
        <p:blipFill>
          <a:blip r:embed="rId10"/>
          <a:stretch>
            <a:fillRect/>
          </a:stretch>
        </p:blipFill>
        <p:spPr>
          <a:xfrm>
            <a:off x="3353707" y="1182212"/>
            <a:ext cx="173799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41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741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506"/>
          <p:cNvSpPr/>
          <p:nvPr/>
        </p:nvSpPr>
        <p:spPr>
          <a:xfrm>
            <a:off x="1389380" y="1475067"/>
            <a:ext cx="9082421" cy="50770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Potential</a:t>
            </a:r>
            <a:r>
              <a:rPr lang="cs-CZ" sz="32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food </a:t>
            </a:r>
            <a:r>
              <a:rPr lang="cs-CZ" sz="32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everywhere</a:t>
            </a:r>
            <a:r>
              <a:rPr lang="en-GB" sz="32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cs-CZ" sz="32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5452"/>
          <p:cNvSpPr/>
          <p:nvPr/>
        </p:nvSpPr>
        <p:spPr>
          <a:xfrm>
            <a:off x="3784915" y="101236"/>
            <a:ext cx="3963035" cy="69786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Phytophages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624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741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48737"/>
            <a:ext cx="12192000" cy="6858000"/>
          </a:xfrm>
          <a:prstGeom prst="rect">
            <a:avLst/>
          </a:prstGeom>
        </p:spPr>
      </p:pic>
      <p:grpSp>
        <p:nvGrpSpPr>
          <p:cNvPr id="5" name="Group 27226"/>
          <p:cNvGrpSpPr/>
          <p:nvPr/>
        </p:nvGrpSpPr>
        <p:grpSpPr>
          <a:xfrm>
            <a:off x="1389380" y="1475066"/>
            <a:ext cx="9413240" cy="4966692"/>
            <a:chOff x="613035" y="1686785"/>
            <a:chExt cx="9413629" cy="4966960"/>
          </a:xfrm>
        </p:grpSpPr>
        <p:sp>
          <p:nvSpPr>
            <p:cNvPr id="6" name="Rectangle 5506"/>
            <p:cNvSpPr/>
            <p:nvPr/>
          </p:nvSpPr>
          <p:spPr>
            <a:xfrm>
              <a:off x="613035" y="1686785"/>
              <a:ext cx="9082796" cy="5077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3200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Potential</a:t>
              </a:r>
              <a:r>
                <a:rPr lang="cs-CZ" sz="3200" b="1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food </a:t>
              </a:r>
              <a:r>
                <a:rPr lang="cs-CZ" sz="3200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everywhere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Rectangle 5507"/>
            <p:cNvSpPr/>
            <p:nvPr/>
          </p:nvSpPr>
          <p:spPr>
            <a:xfrm>
              <a:off x="613035" y="2660603"/>
              <a:ext cx="2307408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But most: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5509"/>
            <p:cNvSpPr/>
            <p:nvPr/>
          </p:nvSpPr>
          <p:spPr>
            <a:xfrm>
              <a:off x="2639948" y="2660603"/>
              <a:ext cx="150168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Rectangle 27209"/>
            <p:cNvSpPr/>
            <p:nvPr/>
          </p:nvSpPr>
          <p:spPr>
            <a:xfrm>
              <a:off x="613035" y="3195535"/>
              <a:ext cx="300337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27210"/>
            <p:cNvSpPr/>
            <p:nvPr/>
          </p:nvSpPr>
          <p:spPr>
            <a:xfrm>
              <a:off x="838727" y="3195535"/>
              <a:ext cx="3660863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/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low</a:t>
              </a:r>
              <a:r>
                <a:rPr lang="cs-CZ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in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nutrients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27211"/>
            <p:cNvSpPr/>
            <p:nvPr/>
          </p:nvSpPr>
          <p:spPr>
            <a:xfrm>
              <a:off x="613035" y="3730467"/>
              <a:ext cx="300337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2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" name="Rectangle 27212"/>
            <p:cNvSpPr/>
            <p:nvPr/>
          </p:nvSpPr>
          <p:spPr>
            <a:xfrm>
              <a:off x="838568" y="3730467"/>
              <a:ext cx="2488691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/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poisonous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Rectangle 27213"/>
            <p:cNvSpPr/>
            <p:nvPr/>
          </p:nvSpPr>
          <p:spPr>
            <a:xfrm>
              <a:off x="613035" y="4265399"/>
              <a:ext cx="300337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3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27214"/>
            <p:cNvSpPr/>
            <p:nvPr/>
          </p:nvSpPr>
          <p:spPr>
            <a:xfrm>
              <a:off x="838532" y="4265399"/>
              <a:ext cx="4436316" cy="5077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/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tough</a:t>
              </a:r>
              <a:r>
                <a:rPr lang="cs-CZ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to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chew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Rectangle 27215"/>
            <p:cNvSpPr/>
            <p:nvPr/>
          </p:nvSpPr>
          <p:spPr>
            <a:xfrm>
              <a:off x="613035" y="4800331"/>
              <a:ext cx="300337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4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27216"/>
            <p:cNvSpPr/>
            <p:nvPr/>
          </p:nvSpPr>
          <p:spPr>
            <a:xfrm>
              <a:off x="838609" y="4800331"/>
              <a:ext cx="3628350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/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indigestible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5514"/>
            <p:cNvSpPr/>
            <p:nvPr/>
          </p:nvSpPr>
          <p:spPr>
            <a:xfrm>
              <a:off x="613035" y="5335263"/>
              <a:ext cx="6358833" cy="5077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5</a:t>
              </a:r>
              <a:r>
                <a:rPr lang="en-GB" sz="3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/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rare</a:t>
              </a:r>
              <a:r>
                <a:rPr lang="cs-CZ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in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time</a:t>
              </a:r>
              <a:r>
                <a:rPr lang="cs-CZ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or</a:t>
              </a:r>
              <a:r>
                <a:rPr lang="cs-CZ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GB" sz="32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6</a:t>
              </a:r>
              <a:r>
                <a:rPr lang="en-GB" sz="32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/ </a:t>
              </a:r>
              <a:r>
                <a:rPr lang="cs-CZ" sz="3200" b="1" dirty="0" err="1" smtClean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space</a:t>
              </a:r>
              <a:endParaRPr lang="en-GB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5519"/>
            <p:cNvSpPr/>
            <p:nvPr/>
          </p:nvSpPr>
          <p:spPr>
            <a:xfrm>
              <a:off x="3432371" y="6146012"/>
              <a:ext cx="540174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5520"/>
            <p:cNvSpPr/>
            <p:nvPr/>
          </p:nvSpPr>
          <p:spPr>
            <a:xfrm>
              <a:off x="3951302" y="6146012"/>
              <a:ext cx="300337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5" name="Rectangle 5521"/>
            <p:cNvSpPr/>
            <p:nvPr/>
          </p:nvSpPr>
          <p:spPr>
            <a:xfrm>
              <a:off x="4176793" y="6146012"/>
              <a:ext cx="5849871" cy="5077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27" name="Rectangle 5452"/>
          <p:cNvSpPr/>
          <p:nvPr/>
        </p:nvSpPr>
        <p:spPr>
          <a:xfrm>
            <a:off x="3784915" y="101236"/>
            <a:ext cx="3963035" cy="69786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Phytophages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50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741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48737"/>
            <a:ext cx="12192000" cy="6858000"/>
          </a:xfrm>
          <a:prstGeom prst="rect">
            <a:avLst/>
          </a:prstGeom>
        </p:spPr>
      </p:pic>
      <p:grpSp>
        <p:nvGrpSpPr>
          <p:cNvPr id="5" name="Group 27226"/>
          <p:cNvGrpSpPr/>
          <p:nvPr/>
        </p:nvGrpSpPr>
        <p:grpSpPr>
          <a:xfrm>
            <a:off x="1389380" y="1475066"/>
            <a:ext cx="9413240" cy="4966692"/>
            <a:chOff x="613035" y="1686785"/>
            <a:chExt cx="9413629" cy="4966960"/>
          </a:xfrm>
        </p:grpSpPr>
        <p:sp>
          <p:nvSpPr>
            <p:cNvPr id="6" name="Rectangle 5506"/>
            <p:cNvSpPr/>
            <p:nvPr/>
          </p:nvSpPr>
          <p:spPr>
            <a:xfrm>
              <a:off x="613035" y="1686785"/>
              <a:ext cx="9082796" cy="5077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3200" b="1" dirty="0" err="1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Potential</a:t>
              </a:r>
              <a:r>
                <a:rPr lang="cs-CZ" sz="3200" b="1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food </a:t>
              </a:r>
              <a:r>
                <a:rPr lang="cs-CZ" sz="32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everywhere</a:t>
              </a:r>
              <a:r>
                <a:rPr lang="cs-CZ" sz="32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...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Rectangle 5507"/>
            <p:cNvSpPr/>
            <p:nvPr/>
          </p:nvSpPr>
          <p:spPr>
            <a:xfrm>
              <a:off x="613035" y="2660603"/>
              <a:ext cx="2307408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But most: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5509"/>
            <p:cNvSpPr/>
            <p:nvPr/>
          </p:nvSpPr>
          <p:spPr>
            <a:xfrm>
              <a:off x="2639948" y="2660603"/>
              <a:ext cx="150168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Rectangle 27209"/>
            <p:cNvSpPr/>
            <p:nvPr/>
          </p:nvSpPr>
          <p:spPr>
            <a:xfrm>
              <a:off x="613035" y="3195535"/>
              <a:ext cx="300337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27210"/>
            <p:cNvSpPr/>
            <p:nvPr/>
          </p:nvSpPr>
          <p:spPr>
            <a:xfrm>
              <a:off x="838727" y="3195535"/>
              <a:ext cx="3660863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/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low</a:t>
              </a:r>
              <a:r>
                <a:rPr lang="cs-CZ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in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nutrients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27211"/>
            <p:cNvSpPr/>
            <p:nvPr/>
          </p:nvSpPr>
          <p:spPr>
            <a:xfrm>
              <a:off x="613035" y="3730467"/>
              <a:ext cx="300337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2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" name="Rectangle 27212"/>
            <p:cNvSpPr/>
            <p:nvPr/>
          </p:nvSpPr>
          <p:spPr>
            <a:xfrm>
              <a:off x="838568" y="3730467"/>
              <a:ext cx="2488691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/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poisonous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Rectangle 27213"/>
            <p:cNvSpPr/>
            <p:nvPr/>
          </p:nvSpPr>
          <p:spPr>
            <a:xfrm>
              <a:off x="613035" y="4265399"/>
              <a:ext cx="300337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3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27214"/>
            <p:cNvSpPr/>
            <p:nvPr/>
          </p:nvSpPr>
          <p:spPr>
            <a:xfrm>
              <a:off x="838532" y="4265399"/>
              <a:ext cx="4436316" cy="5077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/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tough</a:t>
              </a:r>
              <a:r>
                <a:rPr lang="cs-CZ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to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chew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Rectangle 27215"/>
            <p:cNvSpPr/>
            <p:nvPr/>
          </p:nvSpPr>
          <p:spPr>
            <a:xfrm>
              <a:off x="613035" y="4800331"/>
              <a:ext cx="300337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4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27216"/>
            <p:cNvSpPr/>
            <p:nvPr/>
          </p:nvSpPr>
          <p:spPr>
            <a:xfrm>
              <a:off x="838609" y="4800331"/>
              <a:ext cx="3628350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/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indigestible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5514"/>
            <p:cNvSpPr/>
            <p:nvPr/>
          </p:nvSpPr>
          <p:spPr>
            <a:xfrm>
              <a:off x="613035" y="5335263"/>
              <a:ext cx="6358833" cy="5077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5</a:t>
              </a:r>
              <a:r>
                <a:rPr lang="en-GB" sz="32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/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rare</a:t>
              </a:r>
              <a:r>
                <a:rPr lang="cs-CZ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in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time</a:t>
              </a:r>
              <a:r>
                <a:rPr lang="cs-CZ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cs-CZ" sz="3200" b="1" dirty="0" err="1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or</a:t>
              </a:r>
              <a:r>
                <a:rPr lang="cs-CZ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GB" sz="32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6</a:t>
              </a:r>
              <a:r>
                <a:rPr lang="en-GB" sz="3200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/ </a:t>
              </a:r>
              <a:r>
                <a:rPr lang="cs-CZ" sz="3200" b="1" dirty="0" err="1" smtClean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space</a:t>
              </a:r>
              <a:endParaRPr lang="en-GB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3200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5519"/>
            <p:cNvSpPr/>
            <p:nvPr/>
          </p:nvSpPr>
          <p:spPr>
            <a:xfrm>
              <a:off x="3432371" y="6146012"/>
              <a:ext cx="540174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5520"/>
            <p:cNvSpPr/>
            <p:nvPr/>
          </p:nvSpPr>
          <p:spPr>
            <a:xfrm>
              <a:off x="3951302" y="6146012"/>
              <a:ext cx="300337" cy="507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5" name="Rectangle 5521"/>
            <p:cNvSpPr/>
            <p:nvPr/>
          </p:nvSpPr>
          <p:spPr>
            <a:xfrm>
              <a:off x="4176793" y="6146012"/>
              <a:ext cx="5849871" cy="5077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27" name="Rectangle 5452"/>
          <p:cNvSpPr/>
          <p:nvPr/>
        </p:nvSpPr>
        <p:spPr>
          <a:xfrm>
            <a:off x="3784915" y="101236"/>
            <a:ext cx="3963035" cy="69786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Phytophages</a:t>
            </a:r>
            <a:endParaRPr lang="en-GB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168268" y="5794977"/>
            <a:ext cx="4621778" cy="592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…, but not much to </a:t>
            </a:r>
            <a:r>
              <a:rPr lang="cs-CZ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eat</a:t>
            </a:r>
            <a:endParaRPr lang="en-GB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764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977</Words>
  <Application>Microsoft Office PowerPoint</Application>
  <PresentationFormat>Širokoúhlá obrazovka</PresentationFormat>
  <Paragraphs>183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Uživatel systému Windows</cp:lastModifiedBy>
  <cp:revision>41</cp:revision>
  <dcterms:created xsi:type="dcterms:W3CDTF">2020-02-25T05:27:58Z</dcterms:created>
  <dcterms:modified xsi:type="dcterms:W3CDTF">2022-02-22T06:44:19Z</dcterms:modified>
</cp:coreProperties>
</file>