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56" r:id="rId3"/>
    <p:sldId id="290" r:id="rId4"/>
    <p:sldId id="291" r:id="rId5"/>
    <p:sldId id="292" r:id="rId6"/>
    <p:sldId id="293" r:id="rId7"/>
    <p:sldId id="289" r:id="rId8"/>
    <p:sldId id="275" r:id="rId9"/>
    <p:sldId id="281" r:id="rId10"/>
    <p:sldId id="274" r:id="rId11"/>
    <p:sldId id="282" r:id="rId12"/>
    <p:sldId id="278" r:id="rId13"/>
    <p:sldId id="257" r:id="rId14"/>
    <p:sldId id="258" r:id="rId15"/>
    <p:sldId id="267" r:id="rId16"/>
    <p:sldId id="268" r:id="rId17"/>
    <p:sldId id="265" r:id="rId18"/>
    <p:sldId id="259" r:id="rId19"/>
    <p:sldId id="266" r:id="rId20"/>
    <p:sldId id="271" r:id="rId21"/>
    <p:sldId id="272" r:id="rId22"/>
    <p:sldId id="260" r:id="rId23"/>
    <p:sldId id="269" r:id="rId24"/>
    <p:sldId id="261" r:id="rId25"/>
    <p:sldId id="270" r:id="rId26"/>
    <p:sldId id="264" r:id="rId27"/>
    <p:sldId id="262" r:id="rId28"/>
    <p:sldId id="296" r:id="rId29"/>
    <p:sldId id="297" r:id="rId30"/>
    <p:sldId id="298" r:id="rId31"/>
    <p:sldId id="300" r:id="rId32"/>
    <p:sldId id="299" r:id="rId33"/>
    <p:sldId id="302" r:id="rId34"/>
    <p:sldId id="279" r:id="rId35"/>
    <p:sldId id="280" r:id="rId36"/>
    <p:sldId id="283" r:id="rId3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56" autoAdjust="0"/>
    <p:restoredTop sz="94660"/>
  </p:normalViewPr>
  <p:slideViewPr>
    <p:cSldViewPr snapToGrid="0">
      <p:cViewPr>
        <p:scale>
          <a:sx n="50" d="100"/>
          <a:sy n="50" d="100"/>
        </p:scale>
        <p:origin x="1182" y="5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3C302-AC80-4175-82DB-0F8A24B51984}" type="datetimeFigureOut">
              <a:rPr lang="cs-CZ" smtClean="0"/>
              <a:t>03.11.2021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0E47B-9519-4C29-AA0A-54BFF14F6C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457998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3C302-AC80-4175-82DB-0F8A24B51984}" type="datetimeFigureOut">
              <a:rPr lang="cs-CZ" smtClean="0"/>
              <a:t>03.11.2021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0E47B-9519-4C29-AA0A-54BFF14F6C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280358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3C302-AC80-4175-82DB-0F8A24B51984}" type="datetimeFigureOut">
              <a:rPr lang="cs-CZ" smtClean="0"/>
              <a:t>03.11.2021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0E47B-9519-4C29-AA0A-54BFF14F6C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868701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424571-14E1-43B7-B6AB-40F9CA982C0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043195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52D3AA-9ED7-4C78-8806-C16E19F714E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306319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8BBD3C-391F-4482-8CAB-87AE3409BC7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375470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145FD1-571F-44E5-B2AC-DA5A36D1A679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854594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0559E9-715D-4EA8-9A92-6BF173F041A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38739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5DFCE1-CB5A-4CA0-BB98-187F6E157F9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700889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230B7F-F0DF-425F-8B41-AE2519C15A7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077136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68FBB2-B960-452D-9864-5A93078DE1D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814430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3C302-AC80-4175-82DB-0F8A24B51984}" type="datetimeFigureOut">
              <a:rPr lang="cs-CZ" smtClean="0"/>
              <a:t>03.11.2021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0E47B-9519-4C29-AA0A-54BFF14F6C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429759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6C2CC8-2A00-421C-95D2-38C2569E2A9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287923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E33B98-C65B-4BFA-BF8A-0013B8EC717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842207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091F89-BE83-40C3-85E5-07E5C234AA0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215916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3C302-AC80-4175-82DB-0F8A24B51984}" type="datetimeFigureOut">
              <a:rPr lang="cs-CZ" smtClean="0"/>
              <a:t>03.11.2021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0E47B-9519-4C29-AA0A-54BFF14F6C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554114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3C302-AC80-4175-82DB-0F8A24B51984}" type="datetimeFigureOut">
              <a:rPr lang="cs-CZ" smtClean="0"/>
              <a:t>03.11.2021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0E47B-9519-4C29-AA0A-54BFF14F6C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96698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3C302-AC80-4175-82DB-0F8A24B51984}" type="datetimeFigureOut">
              <a:rPr lang="cs-CZ" smtClean="0"/>
              <a:t>03.11.2021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0E47B-9519-4C29-AA0A-54BFF14F6C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509348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3C302-AC80-4175-82DB-0F8A24B51984}" type="datetimeFigureOut">
              <a:rPr lang="cs-CZ" smtClean="0"/>
              <a:t>03.11.2021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0E47B-9519-4C29-AA0A-54BFF14F6C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106642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3C302-AC80-4175-82DB-0F8A24B51984}" type="datetimeFigureOut">
              <a:rPr lang="cs-CZ" smtClean="0"/>
              <a:t>03.11.2021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0E47B-9519-4C29-AA0A-54BFF14F6C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684352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3C302-AC80-4175-82DB-0F8A24B51984}" type="datetimeFigureOut">
              <a:rPr lang="cs-CZ" smtClean="0"/>
              <a:t>03.11.2021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0E47B-9519-4C29-AA0A-54BFF14F6C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75931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3C302-AC80-4175-82DB-0F8A24B51984}" type="datetimeFigureOut">
              <a:rPr lang="cs-CZ" smtClean="0"/>
              <a:t>03.11.2021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0E47B-9519-4C29-AA0A-54BFF14F6C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875822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03C302-AC80-4175-82DB-0F8A24B51984}" type="datetimeFigureOut">
              <a:rPr lang="cs-CZ" smtClean="0"/>
              <a:t>03.11.2021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D0E47B-9519-4C29-AA0A-54BFF14F6C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85589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Click to edit Master text styles</a:t>
            </a:r>
          </a:p>
          <a:p>
            <a:pPr lvl="1"/>
            <a:r>
              <a:rPr lang="cs-CZ" altLang="cs-CZ" smtClean="0"/>
              <a:t>Second level</a:t>
            </a:r>
          </a:p>
          <a:p>
            <a:pPr lvl="2"/>
            <a:r>
              <a:rPr lang="cs-CZ" altLang="cs-CZ" smtClean="0"/>
              <a:t>Third level</a:t>
            </a:r>
          </a:p>
          <a:p>
            <a:pPr lvl="3"/>
            <a:r>
              <a:rPr lang="cs-CZ" altLang="cs-CZ" smtClean="0"/>
              <a:t>Fourth level</a:t>
            </a:r>
          </a:p>
          <a:p>
            <a:pPr lvl="4"/>
            <a:r>
              <a:rPr lang="cs-CZ" altLang="cs-CZ" smtClean="0"/>
              <a:t>Fifth level</a:t>
            </a:r>
          </a:p>
        </p:txBody>
      </p:sp>
      <p:sp>
        <p:nvSpPr>
          <p:cNvPr id="317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17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17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68BC6A01-A2EE-46E7-9BFA-C955CEF5019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98789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tiff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zivebrehy.cz/" TargetMode="External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png"/><Relationship Id="rId4" Type="http://schemas.openxmlformats.org/officeDocument/2006/relationships/hyperlink" Target="https://www.oldtree.cz/materials/publications/Orezavane_stromy.pdf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png"/><Relationship Id="rId4" Type="http://schemas.openxmlformats.org/officeDocument/2006/relationships/image" Target="../media/image4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jpg"/><Relationship Id="rId5" Type="http://schemas.openxmlformats.org/officeDocument/2006/relationships/image" Target="../media/image41.jpeg"/><Relationship Id="rId4" Type="http://schemas.openxmlformats.org/officeDocument/2006/relationships/image" Target="../media/image7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69.png"/><Relationship Id="rId7" Type="http://schemas.openxmlformats.org/officeDocument/2006/relationships/image" Target="../media/image74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7" Type="http://schemas.openxmlformats.org/officeDocument/2006/relationships/image" Target="../media/image81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jpeg"/><Relationship Id="rId5" Type="http://schemas.openxmlformats.org/officeDocument/2006/relationships/image" Target="../media/image79.jpg"/><Relationship Id="rId4" Type="http://schemas.openxmlformats.org/officeDocument/2006/relationships/image" Target="../media/image78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249936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3200" b="1" dirty="0"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4348" y="490041"/>
            <a:ext cx="86409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5400" b="1" dirty="0" err="1" smtClean="0">
                <a:solidFill>
                  <a:schemeClr val="bg1"/>
                </a:solidFill>
                <a:cs typeface="Arial" panose="020B0604020202020204" pitchFamily="34" charset="0"/>
              </a:rPr>
              <a:t>Senescentní</a:t>
            </a:r>
            <a:r>
              <a:rPr lang="cs-CZ" sz="54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 stromy </a:t>
            </a:r>
          </a:p>
          <a:p>
            <a:pPr algn="ctr"/>
            <a:r>
              <a:rPr lang="cs-CZ" sz="54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a biodiverzita</a:t>
            </a:r>
            <a:endParaRPr lang="cs-CZ" sz="48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180097" y="3586970"/>
            <a:ext cx="3606850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Lukáš </a:t>
            </a:r>
            <a:r>
              <a:rPr lang="cs-C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Čížek</a:t>
            </a:r>
          </a:p>
          <a:p>
            <a:pPr algn="ctr"/>
            <a:r>
              <a:rPr lang="cs-C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Pavel Šebek</a:t>
            </a:r>
          </a:p>
          <a:p>
            <a:pPr algn="ctr"/>
            <a:r>
              <a:rPr lang="cs-C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David </a:t>
            </a:r>
            <a:r>
              <a:rPr lang="cs-CZ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Hauck</a:t>
            </a:r>
            <a:endParaRPr lang="cs-CZ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Entomologick</a:t>
            </a:r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ý ústav</a:t>
            </a:r>
          </a:p>
          <a:p>
            <a:pPr algn="ctr"/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Biologické centrum AV ČR</a:t>
            </a:r>
          </a:p>
          <a:p>
            <a:pPr algn="ctr"/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České </a:t>
            </a:r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Budějovice</a:t>
            </a:r>
          </a:p>
          <a:p>
            <a:pPr algn="ctr"/>
            <a:endParaRPr 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cs-CZ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cs-CZ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Obrázek 4">
            <a:extLst>
              <a:ext uri="{FF2B5EF4-FFF2-40B4-BE49-F238E27FC236}">
                <a16:creationId xmlns:a16="http://schemas.microsoft.com/office/drawing/2014/main" id="{2533838C-C208-45FA-94B8-3691325CC4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48" y="2989400"/>
            <a:ext cx="4808433" cy="3202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762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Obec Radějov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540" y="2338252"/>
            <a:ext cx="9233540" cy="4519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0"/>
            <a:ext cx="9144000" cy="249936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3200" b="1" dirty="0"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4348" y="490041"/>
            <a:ext cx="86409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54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80. léta </a:t>
            </a:r>
            <a:endParaRPr lang="cs-CZ" sz="54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ctr"/>
            <a:r>
              <a:rPr lang="cs-CZ" sz="54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Bezlesí potřebuje péči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983" y="1712733"/>
            <a:ext cx="7256899" cy="4382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974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What is coppicing? - YouTu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89389"/>
            <a:ext cx="9167848" cy="4368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Euphydryas maturna - hnědásek osikový | Nymphalidae - babočkovití | Natura  Bohemic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848" y="4956827"/>
            <a:ext cx="1738993" cy="1302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Střevíčník pantoflíček « Krajinou a přírodou východních Čech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832" y="5660788"/>
            <a:ext cx="1792318" cy="1197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/>
          <p:nvPr/>
        </p:nvSpPr>
        <p:spPr>
          <a:xfrm>
            <a:off x="0" y="-9972"/>
            <a:ext cx="9144000" cy="249936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3200" b="1" dirty="0">
              <a:cs typeface="Arial" panose="020B0604020202020204" pitchFamily="34" charset="0"/>
            </a:endParaRPr>
          </a:p>
        </p:txBody>
      </p:sp>
      <p:sp>
        <p:nvSpPr>
          <p:cNvPr id="6" name="TextBox 4"/>
          <p:cNvSpPr txBox="1"/>
          <p:nvPr/>
        </p:nvSpPr>
        <p:spPr>
          <a:xfrm>
            <a:off x="214348" y="490041"/>
            <a:ext cx="86409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54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Pozdní 90. léta </a:t>
            </a:r>
            <a:endParaRPr lang="cs-CZ" sz="54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ctr"/>
            <a:r>
              <a:rPr lang="cs-CZ" sz="54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I les potřebuje péči</a:t>
            </a:r>
          </a:p>
        </p:txBody>
      </p:sp>
    </p:spTree>
    <p:extLst>
      <p:ext uri="{BB962C8B-B14F-4D97-AF65-F5344CB8AC3E}">
        <p14:creationId xmlns:p14="http://schemas.microsoft.com/office/powerpoint/2010/main" val="1081323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78629"/>
            <a:ext cx="5730168" cy="367937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0"/>
            <a:ext cx="9144000" cy="126876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3200" b="1" dirty="0"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9512" y="350701"/>
            <a:ext cx="8640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Tradiční forma hospodaření</a:t>
            </a:r>
            <a:endParaRPr lang="cs-CZ" sz="3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416" y="1268760"/>
            <a:ext cx="3474584" cy="558924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79512" y="1467154"/>
            <a:ext cx="544406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Ořezávání stromů (či „vrškové hospodaření“) je tradičním způsobem péče o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stromy.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7800" y="3584361"/>
            <a:ext cx="1654462" cy="250022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73688" y="2494657"/>
            <a:ext cx="5050245" cy="6617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dirty="0">
                <a:latin typeface="Arial" panose="020B0604020202020204" pitchFamily="34" charset="0"/>
                <a:ea typeface="Calibri" panose="020F0502020204030204" pitchFamily="34" charset="0"/>
              </a:rPr>
              <a:t>I</a:t>
            </a:r>
            <a:r>
              <a:rPr lang="cs-CZ" sz="1600" dirty="0" smtClean="0">
                <a:latin typeface="Arial" panose="020B0604020202020204" pitchFamily="34" charset="0"/>
                <a:ea typeface="Calibri" panose="020F0502020204030204" pitchFamily="34" charset="0"/>
              </a:rPr>
              <a:t>luminace z </a:t>
            </a:r>
            <a:r>
              <a:rPr lang="en-US" sz="1600" dirty="0" smtClean="0">
                <a:latin typeface="Arial" panose="020B0604020202020204" pitchFamily="34" charset="0"/>
                <a:ea typeface="Calibri" panose="020F0502020204030204" pitchFamily="34" charset="0"/>
              </a:rPr>
              <a:t>1</a:t>
            </a:r>
            <a:r>
              <a:rPr lang="cs-CZ" sz="1600" dirty="0" smtClean="0">
                <a:latin typeface="Arial" panose="020B0604020202020204" pitchFamily="34" charset="0"/>
                <a:ea typeface="Calibri" panose="020F0502020204030204" pitchFamily="34" charset="0"/>
              </a:rPr>
              <a:t>5. stol., Francie</a:t>
            </a:r>
            <a:endParaRPr lang="en-US" sz="1600" dirty="0" smtClean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algn="r"/>
            <a:endParaRPr lang="cs-CZ" sz="500" dirty="0" smtClean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r>
              <a:rPr lang="cs-CZ" sz="1600" dirty="0" smtClean="0">
                <a:latin typeface="Arial" panose="020B0604020202020204" pitchFamily="34" charset="0"/>
                <a:ea typeface="Calibri" panose="020F0502020204030204" pitchFamily="34" charset="0"/>
              </a:rPr>
              <a:t>Vrbovna ve Vojkovicích</a:t>
            </a:r>
            <a:endParaRPr lang="cs-CZ" sz="1600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5325533" y="2657640"/>
            <a:ext cx="93133" cy="0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2482435" y="2946401"/>
            <a:ext cx="0" cy="95901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1988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510" y="3501071"/>
            <a:ext cx="6775980" cy="314789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4735761" y="1512298"/>
            <a:ext cx="445716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Ořezávání stromů se uplatňuje v místech, kde je třeba skloubit produkci dřeva či proutí s pastvou dobytka, lučním hospodařením, apod.</a:t>
            </a: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Nejvíc se ořezávalo v místech, kde bylo málo lesa.</a:t>
            </a:r>
          </a:p>
        </p:txBody>
      </p:sp>
      <p:sp>
        <p:nvSpPr>
          <p:cNvPr id="7" name="Rectangle 6"/>
          <p:cNvSpPr/>
          <p:nvPr/>
        </p:nvSpPr>
        <p:spPr>
          <a:xfrm>
            <a:off x="7953480" y="6580540"/>
            <a:ext cx="118001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000" dirty="0">
                <a:latin typeface="Arial" panose="020B0604020202020204" pitchFamily="34" charset="0"/>
                <a:cs typeface="Arial" panose="020B0604020202020204" pitchFamily="34" charset="0"/>
              </a:rPr>
              <a:t>Rackham </a:t>
            </a:r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1998</a:t>
            </a:r>
            <a:endParaRPr lang="cs-CZ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23" y="4046122"/>
            <a:ext cx="1722165" cy="2582742"/>
          </a:xfrm>
          <a:prstGeom prst="rect">
            <a:avLst/>
          </a:prstGeom>
        </p:spPr>
      </p:pic>
      <p:pic>
        <p:nvPicPr>
          <p:cNvPr id="12" name="Obrázek 4">
            <a:extLst>
              <a:ext uri="{FF2B5EF4-FFF2-40B4-BE49-F238E27FC236}">
                <a16:creationId xmlns:a16="http://schemas.microsoft.com/office/drawing/2014/main" id="{2533838C-C208-45FA-94B8-3691325CC4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3878"/>
            <a:ext cx="4606834" cy="306812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0"/>
            <a:ext cx="9144000" cy="126876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3200" b="1" dirty="0"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79512" y="350701"/>
            <a:ext cx="8640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Tradiční forma hospodaření</a:t>
            </a:r>
            <a:endParaRPr lang="cs-CZ" sz="3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5726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20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07" y="293143"/>
            <a:ext cx="4007068" cy="5760342"/>
          </a:xfrm>
          <a:prstGeom prst="rect">
            <a:avLst/>
          </a:prstGeom>
        </p:spPr>
      </p:pic>
      <p:pic>
        <p:nvPicPr>
          <p:cNvPr id="3" name="Obrázek 20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923" y="293143"/>
            <a:ext cx="3833767" cy="576034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08823" y="6139303"/>
            <a:ext cx="8305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dirty="0">
                <a:latin typeface="Arial" panose="020B0604020202020204" pitchFamily="34" charset="0"/>
                <a:ea typeface="Calibri" panose="020F0502020204030204" pitchFamily="34" charset="0"/>
              </a:rPr>
              <a:t>Ořezávané </a:t>
            </a:r>
            <a:r>
              <a:rPr lang="cs-CZ" sz="1600" dirty="0" smtClean="0">
                <a:latin typeface="Arial" panose="020B0604020202020204" pitchFamily="34" charset="0"/>
                <a:ea typeface="Calibri" panose="020F0502020204030204" pitchFamily="34" charset="0"/>
              </a:rPr>
              <a:t>(letněné) </a:t>
            </a:r>
            <a:r>
              <a:rPr lang="cs-CZ" sz="1600" dirty="0">
                <a:latin typeface="Arial" panose="020B0604020202020204" pitchFamily="34" charset="0"/>
                <a:ea typeface="Calibri" panose="020F0502020204030204" pitchFamily="34" charset="0"/>
              </a:rPr>
              <a:t>stromy v </a:t>
            </a:r>
            <a:r>
              <a:rPr lang="cs-CZ" sz="1600" dirty="0" smtClean="0">
                <a:latin typeface="Arial" panose="020B0604020202020204" pitchFamily="34" charset="0"/>
                <a:ea typeface="Calibri" panose="020F0502020204030204" pitchFamily="34" charset="0"/>
              </a:rPr>
              <a:t>Javorníkách </a:t>
            </a:r>
            <a:r>
              <a:rPr lang="cs-CZ" sz="1600" dirty="0">
                <a:latin typeface="Arial" panose="020B0604020202020204" pitchFamily="34" charset="0"/>
                <a:ea typeface="Calibri" panose="020F0502020204030204" pitchFamily="34" charset="0"/>
              </a:rPr>
              <a:t>a Bílých </a:t>
            </a:r>
            <a:r>
              <a:rPr lang="cs-CZ" sz="1600" dirty="0" smtClean="0">
                <a:latin typeface="Arial" panose="020B0604020202020204" pitchFamily="34" charset="0"/>
                <a:ea typeface="Calibri" panose="020F0502020204030204" pitchFamily="34" charset="0"/>
              </a:rPr>
              <a:t>Karpatech</a:t>
            </a:r>
          </a:p>
          <a:p>
            <a:r>
              <a:rPr lang="cs-CZ" sz="1600" dirty="0" smtClean="0">
                <a:latin typeface="Arial" panose="020B0604020202020204" pitchFamily="34" charset="0"/>
                <a:ea typeface="Calibri" panose="020F0502020204030204" pitchFamily="34" charset="0"/>
              </a:rPr>
              <a:t>(Ludvík </a:t>
            </a:r>
            <a:r>
              <a:rPr lang="cs-CZ" sz="1600" dirty="0">
                <a:latin typeface="Arial" panose="020B0604020202020204" pitchFamily="34" charset="0"/>
                <a:ea typeface="Calibri" panose="020F0502020204030204" pitchFamily="34" charset="0"/>
              </a:rPr>
              <a:t>Baran, </a:t>
            </a:r>
            <a:r>
              <a:rPr lang="cs-CZ" sz="1600" dirty="0" smtClean="0">
                <a:latin typeface="Arial" panose="020B0604020202020204" pitchFamily="34" charset="0"/>
                <a:ea typeface="Calibri" panose="020F0502020204030204" pitchFamily="34" charset="0"/>
              </a:rPr>
              <a:t>1945–1950)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254535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018"/>
            <a:ext cx="9144000" cy="63905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5195023" y="6519446"/>
            <a:ext cx="37542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 smtClean="0">
                <a:latin typeface="Arial" panose="020B0604020202020204" pitchFamily="34" charset="0"/>
                <a:ea typeface="Calibri" panose="020F0502020204030204" pitchFamily="34" charset="0"/>
              </a:rPr>
              <a:t>Eure</a:t>
            </a:r>
            <a:r>
              <a:rPr lang="en-US" sz="1600" dirty="0" smtClean="0">
                <a:latin typeface="Arial" panose="020B0604020202020204" pitchFamily="34" charset="0"/>
                <a:ea typeface="Calibri" panose="020F0502020204030204" pitchFamily="34" charset="0"/>
              </a:rPr>
              <a:t>-et-Loire, Francie (D. Mansion)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1613714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9DDD588-D03C-4C14-995A-EE42A7248A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9588"/>
            <a:ext cx="9147460" cy="588968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239883" y="6488668"/>
            <a:ext cx="290757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dirty="0">
                <a:latin typeface="Arial" panose="020B0604020202020204" pitchFamily="34" charset="0"/>
                <a:ea typeface="Calibri" panose="020F0502020204030204" pitchFamily="34" charset="0"/>
              </a:rPr>
              <a:t>p</a:t>
            </a:r>
            <a:r>
              <a:rPr lang="cs-CZ" sz="1600" dirty="0" smtClean="0">
                <a:latin typeface="Arial" panose="020B0604020202020204" pitchFamily="34" charset="0"/>
                <a:ea typeface="Calibri" panose="020F0502020204030204" pitchFamily="34" charset="0"/>
              </a:rPr>
              <a:t>oblíž Firzukuhu, Írán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3072135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371685" y="1808048"/>
            <a:ext cx="526257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Ořezávání vede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k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tvorbě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dutin a vzniku obnaženého dřeva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podpora druhů vázaných na mikrostanoviště mrtvého dřeva.</a:t>
            </a:r>
            <a:endParaRPr lang="cs-CZ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8736" y="5062734"/>
            <a:ext cx="1563622" cy="168455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7934" y="3175456"/>
            <a:ext cx="4784867" cy="359247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8201" y="1341802"/>
            <a:ext cx="2894600" cy="1760612"/>
          </a:xfrm>
          <a:prstGeom prst="rect">
            <a:avLst/>
          </a:prstGeom>
        </p:spPr>
      </p:pic>
      <p:pic>
        <p:nvPicPr>
          <p:cNvPr id="17" name="Picture 7" descr="DSCF02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3593" y="3319380"/>
            <a:ext cx="2198765" cy="165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367" y="4212866"/>
            <a:ext cx="1136650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0" y="0"/>
            <a:ext cx="9144000" cy="126876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3200" b="1" dirty="0"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79512" y="350701"/>
            <a:ext cx="8640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Význam pro biodiverzitu</a:t>
            </a:r>
            <a:endParaRPr lang="cs-CZ" sz="3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700" y="5062734"/>
            <a:ext cx="1546459" cy="1660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01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171" y="1850802"/>
            <a:ext cx="5893902" cy="394075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0" y="0"/>
            <a:ext cx="9144000" cy="126876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3200" b="1" dirty="0"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9512" y="350701"/>
            <a:ext cx="8640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Význam pro biodiverzitu</a:t>
            </a:r>
            <a:endParaRPr lang="cs-CZ" sz="3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502735"/>
            <a:ext cx="2902325" cy="4355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258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126876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3200" b="1" dirty="0"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9512" y="350701"/>
            <a:ext cx="8640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Význam pro biodiverzitu</a:t>
            </a:r>
            <a:endParaRPr lang="cs-CZ" sz="3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54" y="1321606"/>
            <a:ext cx="6994696" cy="547678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132319" y="1317101"/>
            <a:ext cx="196813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 smtClean="0">
                <a:latin typeface="Arial" panose="020B0604020202020204" pitchFamily="34" charset="0"/>
                <a:ea typeface="Calibri" panose="020F0502020204030204" pitchFamily="34" charset="0"/>
              </a:rPr>
              <a:t>Páchník hnědý ve vrbovnách na jižní Moravě a v Poodří</a:t>
            </a:r>
            <a:endParaRPr lang="cs-CZ" sz="2000" dirty="0"/>
          </a:p>
        </p:txBody>
      </p:sp>
      <p:sp>
        <p:nvSpPr>
          <p:cNvPr id="9" name="Rectangle 8"/>
          <p:cNvSpPr/>
          <p:nvPr/>
        </p:nvSpPr>
        <p:spPr>
          <a:xfrm>
            <a:off x="7132319" y="3993120"/>
            <a:ext cx="196813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Páchník přežívá především ve velkých vrbovnách </a:t>
            </a:r>
          </a:p>
          <a:p>
            <a:endParaRPr lang="cs-CZ" dirty="0">
              <a:solidFill>
                <a:srgbClr val="C00000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  <a:p>
            <a:r>
              <a:rPr lang="cs-CZ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a negativně ho ovlivňuje izolovanost</a:t>
            </a:r>
            <a:endParaRPr lang="cs-CZ" dirty="0">
              <a:solidFill>
                <a:srgbClr val="C00000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2028091" y="1435872"/>
            <a:ext cx="4664158" cy="5248251"/>
            <a:chOff x="2011158" y="1435872"/>
            <a:chExt cx="4664158" cy="524825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1158" y="1435872"/>
              <a:ext cx="4664158" cy="5248251"/>
            </a:xfrm>
            <a:prstGeom prst="rect">
              <a:avLst/>
            </a:prstGeom>
            <a:ln w="38100">
              <a:solidFill>
                <a:srgbClr val="C00000"/>
              </a:solidFill>
            </a:ln>
          </p:spPr>
        </p:pic>
        <p:sp>
          <p:nvSpPr>
            <p:cNvPr id="10" name="Rectangle 9"/>
            <p:cNvSpPr/>
            <p:nvPr/>
          </p:nvSpPr>
          <p:spPr>
            <a:xfrm>
              <a:off x="3113513" y="3669081"/>
              <a:ext cx="3139242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cs-CZ" sz="1200" dirty="0" smtClean="0">
                  <a:latin typeface="Arial" panose="020B0604020202020204" pitchFamily="34" charset="0"/>
                  <a:ea typeface="Calibri" panose="020F0502020204030204" pitchFamily="34" charset="0"/>
                </a:rPr>
                <a:t>Počet stromů hlavatých stromů ve skupině</a:t>
              </a:r>
              <a:endParaRPr lang="cs-CZ" sz="1200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043841" y="6290926"/>
              <a:ext cx="3479075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cs-CZ" sz="1200" dirty="0" smtClean="0">
                  <a:latin typeface="Arial" panose="020B0604020202020204" pitchFamily="34" charset="0"/>
                  <a:ea typeface="Calibri" panose="020F0502020204030204" pitchFamily="34" charset="0"/>
                </a:rPr>
                <a:t>Vzdálenost k nejbližší obsazené skupině (km)</a:t>
              </a:r>
              <a:endParaRPr lang="cs-CZ" sz="1200" dirty="0"/>
            </a:p>
          </p:txBody>
        </p:sp>
        <p:sp>
          <p:nvSpPr>
            <p:cNvPr id="12" name="Rectangle 11"/>
            <p:cNvSpPr/>
            <p:nvPr/>
          </p:nvSpPr>
          <p:spPr>
            <a:xfrm rot="16200000">
              <a:off x="1228906" y="2291759"/>
              <a:ext cx="2043588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cs-CZ" sz="1200" dirty="0" smtClean="0">
                  <a:latin typeface="Arial" panose="020B0604020202020204" pitchFamily="34" charset="0"/>
                  <a:ea typeface="Calibri" panose="020F0502020204030204" pitchFamily="34" charset="0"/>
                </a:rPr>
                <a:t>Pravděpodobnost výskytu páchníka hnědého</a:t>
              </a:r>
              <a:endParaRPr lang="cs-CZ" sz="1200" dirty="0"/>
            </a:p>
          </p:txBody>
        </p:sp>
        <p:sp>
          <p:nvSpPr>
            <p:cNvPr id="13" name="Rectangle 12"/>
            <p:cNvSpPr/>
            <p:nvPr/>
          </p:nvSpPr>
          <p:spPr>
            <a:xfrm rot="16200000">
              <a:off x="1228906" y="4926966"/>
              <a:ext cx="2043588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cs-CZ" sz="1200" dirty="0" smtClean="0">
                  <a:latin typeface="Arial" panose="020B0604020202020204" pitchFamily="34" charset="0"/>
                  <a:ea typeface="Calibri" panose="020F0502020204030204" pitchFamily="34" charset="0"/>
                </a:rPr>
                <a:t>Pravděpodobnost výskytu páchníka hnědého</a:t>
              </a:r>
              <a:endParaRPr lang="cs-CZ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01059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2852738"/>
            <a:ext cx="3851275" cy="3506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-36513" y="44450"/>
            <a:ext cx="4830763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32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Saproxylické organizmy</a:t>
            </a: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620713"/>
            <a:ext cx="971550" cy="842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476250"/>
            <a:ext cx="2555875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" y="6262688"/>
            <a:ext cx="330200" cy="36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7" name="Picture 7" descr="rosali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0225"/>
            <a:ext cx="3635375" cy="273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57563"/>
            <a:ext cx="3529013" cy="2419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9" name="Rectangle 9"/>
          <p:cNvSpPr>
            <a:spLocks noChangeArrowheads="1"/>
          </p:cNvSpPr>
          <p:nvPr/>
        </p:nvSpPr>
        <p:spPr bwMode="auto">
          <a:xfrm>
            <a:off x="395288" y="6165850"/>
            <a:ext cx="19335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cs-CZ" sz="2400" b="1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&lt;=</a:t>
            </a:r>
            <a:r>
              <a:rPr kumimoji="0" lang="cs-CZ" altLang="cs-CZ" sz="2400" b="1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Obratlovci</a:t>
            </a:r>
          </a:p>
        </p:txBody>
      </p:sp>
      <p:sp>
        <p:nvSpPr>
          <p:cNvPr id="10250" name="Rectangle 10"/>
          <p:cNvSpPr>
            <a:spLocks noChangeArrowheads="1"/>
          </p:cNvSpPr>
          <p:nvPr/>
        </p:nvSpPr>
        <p:spPr bwMode="auto">
          <a:xfrm>
            <a:off x="4284663" y="1773238"/>
            <a:ext cx="1997075" cy="1004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2400" b="1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DRUHOVÉ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2400" b="1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BOHATSTVÍ</a:t>
            </a:r>
          </a:p>
        </p:txBody>
      </p:sp>
    </p:spTree>
    <p:extLst>
      <p:ext uri="{BB962C8B-B14F-4D97-AF65-F5344CB8AC3E}">
        <p14:creationId xmlns:p14="http://schemas.microsoft.com/office/powerpoint/2010/main" val="1771463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126876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3200" b="1" dirty="0"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9512" y="350701"/>
            <a:ext cx="8640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Význam pro biodiverzitu</a:t>
            </a:r>
            <a:endParaRPr lang="cs-CZ" sz="3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96622"/>
            <a:ext cx="9144000" cy="377223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354183" y="1819684"/>
            <a:ext cx="64356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400" dirty="0" smtClean="0">
                <a:latin typeface="Arial" panose="020B0604020202020204" pitchFamily="34" charset="0"/>
                <a:ea typeface="Calibri" panose="020F0502020204030204" pitchFamily="34" charset="0"/>
              </a:rPr>
              <a:t>V minulosti se měl páchník mnohem lépe.</a:t>
            </a:r>
            <a:endParaRPr lang="cs-CZ" sz="2400" dirty="0"/>
          </a:p>
        </p:txBody>
      </p:sp>
      <p:sp>
        <p:nvSpPr>
          <p:cNvPr id="6" name="Rectangle 5"/>
          <p:cNvSpPr/>
          <p:nvPr/>
        </p:nvSpPr>
        <p:spPr>
          <a:xfrm>
            <a:off x="1887584" y="6368855"/>
            <a:ext cx="643563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600" dirty="0" smtClean="0">
                <a:latin typeface="Arial" panose="020B0604020202020204" pitchFamily="34" charset="0"/>
                <a:ea typeface="Calibri" panose="020F0502020204030204" pitchFamily="34" charset="0"/>
              </a:rPr>
              <a:t>Úbytek solitérních stromů, často vrb, mezi lety 1953 a 2018.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175934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571823" y="1817959"/>
            <a:ext cx="345153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Pravidelné ořezávání vede k prodloužení života stromů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Vznik „veteránů“ - k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ontinuita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v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nabíd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zdrojů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pro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organismy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C1D1B6-6B17-4D69-87A2-7F36BC824C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6000" contras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636" y="1257325"/>
            <a:ext cx="4206364" cy="560067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1ED104E-9549-4498-B7B8-37A03166C773}"/>
              </a:ext>
            </a:extLst>
          </p:cNvPr>
          <p:cNvSpPr/>
          <p:nvPr/>
        </p:nvSpPr>
        <p:spPr>
          <a:xfrm>
            <a:off x="468909" y="4143929"/>
            <a:ext cx="41962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Naproti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tomu mrtvý strom je pro většinu organismů využitelný max. 5 let.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9144000" cy="126876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3200" b="1" dirty="0"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79512" y="350701"/>
            <a:ext cx="8640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Význam pro biodiverzitu</a:t>
            </a:r>
            <a:endParaRPr lang="cs-CZ" sz="3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800638" y="6341277"/>
            <a:ext cx="291778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dirty="0" smtClean="0">
                <a:latin typeface="Arial" panose="020B0604020202020204" pitchFamily="34" charset="0"/>
                <a:ea typeface="Calibri" panose="020F0502020204030204" pitchFamily="34" charset="0"/>
              </a:rPr>
              <a:t>Saint-Pée-sur-Nivelle, Francie</a:t>
            </a:r>
            <a:endParaRPr lang="cs-CZ" sz="1600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4732862" y="6501517"/>
            <a:ext cx="93133" cy="0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5263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asanMaraisPoitevin">
            <a:extLst>
              <a:ext uri="{FF2B5EF4-FFF2-40B4-BE49-F238E27FC236}">
                <a16:creationId xmlns:a16="http://schemas.microsoft.com/office/drawing/2014/main" id="{5A163C14-3435-40A5-B53D-128FFA1707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632" y="1288464"/>
            <a:ext cx="7831670" cy="5218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0" y="0"/>
            <a:ext cx="9144000" cy="126876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3200" b="1" dirty="0"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9512" y="350701"/>
            <a:ext cx="8640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Význam pro biodiverzitu</a:t>
            </a:r>
            <a:endParaRPr lang="cs-CZ" sz="3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9ABB1C-0990-45EF-B873-630D7BB2DC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4122" y="3381574"/>
            <a:ext cx="1799878" cy="269981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753483" y="6519446"/>
            <a:ext cx="290757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dirty="0" smtClean="0">
                <a:latin typeface="Arial" panose="020B0604020202020204" pitchFamily="34" charset="0"/>
                <a:ea typeface="Calibri" panose="020F0502020204030204" pitchFamily="34" charset="0"/>
              </a:rPr>
              <a:t>Marias poitevin, Francie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1648953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8DF3062-1564-4D3D-8B9B-8EA96B68AC8E}"/>
              </a:ext>
            </a:extLst>
          </p:cNvPr>
          <p:cNvSpPr/>
          <p:nvPr/>
        </p:nvSpPr>
        <p:spPr>
          <a:xfrm>
            <a:off x="0" y="0"/>
            <a:ext cx="9144000" cy="126876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3200" b="1" dirty="0">
              <a:solidFill>
                <a:sysClr val="windowText" lastClr="000000"/>
              </a:solidFill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C6AE00B-835E-47DC-A24E-C710E73CC670}"/>
              </a:ext>
            </a:extLst>
          </p:cNvPr>
          <p:cNvSpPr txBox="1"/>
          <p:nvPr/>
        </p:nvSpPr>
        <p:spPr>
          <a:xfrm>
            <a:off x="179512" y="350701"/>
            <a:ext cx="8640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>
                <a:solidFill>
                  <a:schemeClr val="bg1"/>
                </a:solidFill>
                <a:cs typeface="Arial" panose="020B0604020202020204" pitchFamily="34" charset="0"/>
              </a:rPr>
              <a:t>Základní </a:t>
            </a:r>
            <a:r>
              <a:rPr lang="cs-CZ" sz="3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pravidla ořezu</a:t>
            </a:r>
            <a:endParaRPr lang="cs-CZ" sz="3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C2B1F70-2E69-46D3-AAD7-BE46BD60055F}"/>
              </a:ext>
            </a:extLst>
          </p:cNvPr>
          <p:cNvSpPr/>
          <p:nvPr/>
        </p:nvSpPr>
        <p:spPr>
          <a:xfrm>
            <a:off x="576566" y="1693980"/>
            <a:ext cx="8142514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arenR"/>
            </a:pP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Které stromy ořezávat?</a:t>
            </a:r>
          </a:p>
          <a:p>
            <a:pPr lvl="1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Listnaté stromy většinou obráží dobře.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Jehličnaté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ne.</a:t>
            </a:r>
          </a:p>
          <a:p>
            <a:pPr marL="342900" indent="-342900">
              <a:buAutoNum type="arabicParenR"/>
            </a:pP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arenR"/>
            </a:pP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Jak staré stromy ořezávat?</a:t>
            </a:r>
          </a:p>
          <a:p>
            <a:pPr lvl="1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Jakkoli, ale mladší stromy snáší ořez lépe než staré stromy. U starších lze ořez provádět postupně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1"/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arenR"/>
            </a:pP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arenR"/>
            </a:pP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Kdy ořezávat?</a:t>
            </a:r>
          </a:p>
          <a:p>
            <a:pPr lvl="1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Zpravidla v období vegetačního klidu.</a:t>
            </a:r>
          </a:p>
          <a:p>
            <a:pPr marL="342900" indent="-342900">
              <a:buAutoNum type="arabicParenR"/>
            </a:pP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arenR"/>
            </a:pP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Jak často ořezávat?</a:t>
            </a:r>
          </a:p>
          <a:p>
            <a:pPr lvl="1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Záleží na dřevině a produktu, který požadujeme (dříví, proutí).</a:t>
            </a:r>
          </a:p>
          <a:p>
            <a:pPr lvl="1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Jakmile začneme ořezávat, je třeba to dělat pravidelně !!!</a:t>
            </a:r>
          </a:p>
          <a:p>
            <a:pPr lvl="1"/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5232" y="3320862"/>
            <a:ext cx="2630714" cy="197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6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estroyed pollard">
            <a:extLst>
              <a:ext uri="{FF2B5EF4-FFF2-40B4-BE49-F238E27FC236}">
                <a16:creationId xmlns:a16="http://schemas.microsoft.com/office/drawing/2014/main" id="{7950EAD0-34E3-4CAE-926E-82583C4E44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8601" y="1228115"/>
            <a:ext cx="3320645" cy="2483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0" y="0"/>
            <a:ext cx="9144000" cy="126876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3200" b="1" dirty="0"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9512" y="350701"/>
            <a:ext cx="8640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Odklon od ořezávání</a:t>
            </a:r>
            <a:endParaRPr lang="cs-CZ" sz="3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8ADCC98-F51F-4DAF-9CFA-20AF4A3934BF}"/>
              </a:ext>
            </a:extLst>
          </p:cNvPr>
          <p:cNvSpPr/>
          <p:nvPr/>
        </p:nvSpPr>
        <p:spPr>
          <a:xfrm>
            <a:off x="288672" y="1966189"/>
            <a:ext cx="473125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Ponechání ořezávaných stromů bez péče má negativní důsledky.</a:t>
            </a:r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3653405"/>
            <a:ext cx="4492681" cy="29957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821" y="3494616"/>
            <a:ext cx="4762669" cy="3154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86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akPollardBrnoXII06 07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5241" y="3300111"/>
            <a:ext cx="1948713" cy="3216796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C2B4A8C-4E60-4086-A73D-96DF5A3117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501308" y="3236627"/>
            <a:ext cx="3007858" cy="2005239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5481321" y="1294161"/>
            <a:ext cx="3284063" cy="2126526"/>
            <a:chOff x="629923" y="1540125"/>
            <a:chExt cx="3284063" cy="212652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6912" y="1540125"/>
              <a:ext cx="3027074" cy="1624329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629923" y="3204986"/>
              <a:ext cx="154016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dříve ořezávaný strom</a:t>
              </a:r>
              <a:endParaRPr lang="cs-CZ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286169" y="3204985"/>
              <a:ext cx="136647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neořezávaný strom</a:t>
              </a:r>
              <a:endParaRPr lang="cs-CZ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F8ADCC98-F51F-4DAF-9CFA-20AF4A3934BF}"/>
              </a:ext>
            </a:extLst>
          </p:cNvPr>
          <p:cNvSpPr/>
          <p:nvPr/>
        </p:nvSpPr>
        <p:spPr>
          <a:xfrm>
            <a:off x="816190" y="1561943"/>
            <a:ext cx="398083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Důkazy bývalého ořezávání lze vidět v krajině často.</a:t>
            </a:r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126876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3200" b="1" dirty="0"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9512" y="350701"/>
            <a:ext cx="8640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Odklon od ořezávání</a:t>
            </a:r>
            <a:endParaRPr lang="cs-CZ" sz="3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3954" y="2959020"/>
            <a:ext cx="5197598" cy="3898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294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F4457A-88D6-483C-90FC-2A10BA561E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43" y="1486535"/>
            <a:ext cx="2355285" cy="325396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D1335CE-C48F-4C1C-8067-BA1E70A35F2D}"/>
              </a:ext>
            </a:extLst>
          </p:cNvPr>
          <p:cNvSpPr/>
          <p:nvPr/>
        </p:nvSpPr>
        <p:spPr>
          <a:xfrm>
            <a:off x="0" y="0"/>
            <a:ext cx="9144000" cy="126876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3200" b="1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DF5271-4022-4A1A-AA38-3B923AA6934F}"/>
              </a:ext>
            </a:extLst>
          </p:cNvPr>
          <p:cNvSpPr txBox="1"/>
          <p:nvPr/>
        </p:nvSpPr>
        <p:spPr>
          <a:xfrm>
            <a:off x="179512" y="350701"/>
            <a:ext cx="8640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>
                <a:solidFill>
                  <a:schemeClr val="bg1"/>
                </a:solidFill>
                <a:cs typeface="Arial" panose="020B0604020202020204" pitchFamily="34" charset="0"/>
              </a:rPr>
              <a:t>Vhodný ochranářský management</a:t>
            </a:r>
            <a:endParaRPr lang="cs-CZ" sz="3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8ADCC98-F51F-4DAF-9CFA-20AF4A3934BF}"/>
              </a:ext>
            </a:extLst>
          </p:cNvPr>
          <p:cNvSpPr/>
          <p:nvPr/>
        </p:nvSpPr>
        <p:spPr>
          <a:xfrm>
            <a:off x="3476717" y="1383700"/>
            <a:ext cx="52492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... bohužel </a:t>
            </a:r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zatím spíše 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opomíjený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8ADCC98-F51F-4DAF-9CFA-20AF4A3934BF}"/>
              </a:ext>
            </a:extLst>
          </p:cNvPr>
          <p:cNvSpPr/>
          <p:nvPr/>
        </p:nvSpPr>
        <p:spPr>
          <a:xfrm>
            <a:off x="179512" y="5529995"/>
            <a:ext cx="735573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Čížek a kol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 (2020) Ořezávané stromy – zapomenuté dědictví</a:t>
            </a: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www.zivebrehy.cz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 nebo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www.oldtree.cz/materials/publications/Orezavane_stromy.pdf</a:t>
            </a:r>
            <a:endParaRPr lang="cs-CZ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9325" y="1845365"/>
            <a:ext cx="2658041" cy="3495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390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8760"/>
            <a:ext cx="4373168" cy="3735504"/>
          </a:xfrm>
          <a:prstGeom prst="rect">
            <a:avLst/>
          </a:prstGeom>
        </p:spPr>
      </p:pic>
      <p:pic>
        <p:nvPicPr>
          <p:cNvPr id="3" name="Obrázek 2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14"/>
          <a:stretch/>
        </p:blipFill>
        <p:spPr>
          <a:xfrm>
            <a:off x="3894365" y="1268760"/>
            <a:ext cx="4439738" cy="371956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D1335CE-C48F-4C1C-8067-BA1E70A35F2D}"/>
              </a:ext>
            </a:extLst>
          </p:cNvPr>
          <p:cNvSpPr/>
          <p:nvPr/>
        </p:nvSpPr>
        <p:spPr>
          <a:xfrm>
            <a:off x="0" y="0"/>
            <a:ext cx="9144000" cy="126876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3200" b="1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7" name="Rectangle 16">
            <a:extLst>
              <a:ext uri="{FF2B5EF4-FFF2-40B4-BE49-F238E27FC236}">
                <a16:creationId xmlns:a16="http://schemas.microsoft.com/office/drawing/2014/main" id="{F8ADCC98-F51F-4DAF-9CFA-20AF4A3934BF}"/>
              </a:ext>
            </a:extLst>
          </p:cNvPr>
          <p:cNvSpPr/>
          <p:nvPr/>
        </p:nvSpPr>
        <p:spPr>
          <a:xfrm>
            <a:off x="1638300" y="5705666"/>
            <a:ext cx="61341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Dnes								       50. léta</a:t>
            </a:r>
          </a:p>
          <a:p>
            <a:r>
              <a:rPr lang="cs-C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Brumov – Bylnice (Bíl</a:t>
            </a:r>
            <a:r>
              <a:rPr lang="cs-C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é Karpaty)</a:t>
            </a:r>
            <a:endParaRPr lang="cs-CZ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4">
            <a:extLst>
              <a:ext uri="{FF2B5EF4-FFF2-40B4-BE49-F238E27FC236}">
                <a16:creationId xmlns:a16="http://schemas.microsoft.com/office/drawing/2014/main" id="{1ADF5271-4022-4A1A-AA38-3B923AA6934F}"/>
              </a:ext>
            </a:extLst>
          </p:cNvPr>
          <p:cNvSpPr txBox="1"/>
          <p:nvPr/>
        </p:nvSpPr>
        <p:spPr>
          <a:xfrm>
            <a:off x="179512" y="350701"/>
            <a:ext cx="8640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Letnina v Karpatech</a:t>
            </a:r>
            <a:endParaRPr lang="cs-CZ" sz="3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4480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8760"/>
            <a:ext cx="4373168" cy="3735504"/>
          </a:xfrm>
          <a:prstGeom prst="rect">
            <a:avLst/>
          </a:prstGeom>
        </p:spPr>
      </p:pic>
      <p:pic>
        <p:nvPicPr>
          <p:cNvPr id="3" name="Obrázek 2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14"/>
          <a:stretch/>
        </p:blipFill>
        <p:spPr>
          <a:xfrm>
            <a:off x="3894365" y="1268760"/>
            <a:ext cx="4439738" cy="371956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D1335CE-C48F-4C1C-8067-BA1E70A35F2D}"/>
              </a:ext>
            </a:extLst>
          </p:cNvPr>
          <p:cNvSpPr/>
          <p:nvPr/>
        </p:nvSpPr>
        <p:spPr>
          <a:xfrm>
            <a:off x="0" y="0"/>
            <a:ext cx="9144000" cy="126876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3200" b="1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7" name="Rectangle 16">
            <a:extLst>
              <a:ext uri="{FF2B5EF4-FFF2-40B4-BE49-F238E27FC236}">
                <a16:creationId xmlns:a16="http://schemas.microsoft.com/office/drawing/2014/main" id="{F8ADCC98-F51F-4DAF-9CFA-20AF4A3934BF}"/>
              </a:ext>
            </a:extLst>
          </p:cNvPr>
          <p:cNvSpPr/>
          <p:nvPr/>
        </p:nvSpPr>
        <p:spPr>
          <a:xfrm>
            <a:off x="1638300" y="5705666"/>
            <a:ext cx="61341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Dnes								       50. léta</a:t>
            </a:r>
          </a:p>
          <a:p>
            <a:r>
              <a:rPr lang="cs-C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Brumov – Bylnice (Bíl</a:t>
            </a:r>
            <a:r>
              <a:rPr lang="cs-C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é Karpaty)</a:t>
            </a:r>
            <a:endParaRPr lang="cs-CZ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179512" y="2742232"/>
            <a:ext cx="1009650" cy="93345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9" name="TextovéPole 8"/>
          <p:cNvSpPr txBox="1"/>
          <p:nvPr/>
        </p:nvSpPr>
        <p:spPr>
          <a:xfrm>
            <a:off x="4351462" y="2742232"/>
            <a:ext cx="1009650" cy="93345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10" name="Obrázek 9"/>
          <p:cNvPicPr/>
          <p:nvPr/>
        </p:nvPicPr>
        <p:blipFill rotWithShape="1">
          <a:blip r:embed="rId4"/>
          <a:srcRect l="9008" t="59610" r="63952" b="396"/>
          <a:stretch/>
        </p:blipFill>
        <p:spPr bwMode="auto">
          <a:xfrm>
            <a:off x="4373168" y="3905794"/>
            <a:ext cx="3673552" cy="2897311"/>
          </a:xfrm>
          <a:prstGeom prst="rect">
            <a:avLst/>
          </a:prstGeom>
          <a:ln w="53975">
            <a:solidFill>
              <a:srgbClr val="FF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TextBox 4">
            <a:extLst>
              <a:ext uri="{FF2B5EF4-FFF2-40B4-BE49-F238E27FC236}">
                <a16:creationId xmlns:a16="http://schemas.microsoft.com/office/drawing/2014/main" id="{1ADF5271-4022-4A1A-AA38-3B923AA6934F}"/>
              </a:ext>
            </a:extLst>
          </p:cNvPr>
          <p:cNvSpPr txBox="1"/>
          <p:nvPr/>
        </p:nvSpPr>
        <p:spPr>
          <a:xfrm>
            <a:off x="179512" y="350701"/>
            <a:ext cx="8640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Letnina v Karpatech</a:t>
            </a:r>
            <a:endParaRPr lang="cs-CZ" sz="3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0360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8760"/>
            <a:ext cx="4373168" cy="3735504"/>
          </a:xfrm>
          <a:prstGeom prst="rect">
            <a:avLst/>
          </a:prstGeom>
        </p:spPr>
      </p:pic>
      <p:pic>
        <p:nvPicPr>
          <p:cNvPr id="3" name="Obrázek 2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14"/>
          <a:stretch/>
        </p:blipFill>
        <p:spPr>
          <a:xfrm>
            <a:off x="3894365" y="1268760"/>
            <a:ext cx="4439738" cy="371956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D1335CE-C48F-4C1C-8067-BA1E70A35F2D}"/>
              </a:ext>
            </a:extLst>
          </p:cNvPr>
          <p:cNvSpPr/>
          <p:nvPr/>
        </p:nvSpPr>
        <p:spPr>
          <a:xfrm>
            <a:off x="0" y="0"/>
            <a:ext cx="9144000" cy="126876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3200" b="1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7" name="Rectangle 16">
            <a:extLst>
              <a:ext uri="{FF2B5EF4-FFF2-40B4-BE49-F238E27FC236}">
                <a16:creationId xmlns:a16="http://schemas.microsoft.com/office/drawing/2014/main" id="{F8ADCC98-F51F-4DAF-9CFA-20AF4A3934BF}"/>
              </a:ext>
            </a:extLst>
          </p:cNvPr>
          <p:cNvSpPr/>
          <p:nvPr/>
        </p:nvSpPr>
        <p:spPr>
          <a:xfrm>
            <a:off x="1638300" y="5705666"/>
            <a:ext cx="61341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Dnes								       50. léta</a:t>
            </a:r>
          </a:p>
          <a:p>
            <a:r>
              <a:rPr lang="cs-C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Brumov – Bylnice (Bíl</a:t>
            </a:r>
            <a:r>
              <a:rPr lang="cs-C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é Karpaty)</a:t>
            </a:r>
            <a:endParaRPr lang="cs-CZ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179512" y="2742232"/>
            <a:ext cx="1009650" cy="93345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9" name="TextovéPole 8"/>
          <p:cNvSpPr txBox="1"/>
          <p:nvPr/>
        </p:nvSpPr>
        <p:spPr>
          <a:xfrm>
            <a:off x="4351462" y="2742232"/>
            <a:ext cx="1009650" cy="93345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1" name="TextBox 4">
            <a:extLst>
              <a:ext uri="{FF2B5EF4-FFF2-40B4-BE49-F238E27FC236}">
                <a16:creationId xmlns:a16="http://schemas.microsoft.com/office/drawing/2014/main" id="{1ADF5271-4022-4A1A-AA38-3B923AA6934F}"/>
              </a:ext>
            </a:extLst>
          </p:cNvPr>
          <p:cNvSpPr txBox="1"/>
          <p:nvPr/>
        </p:nvSpPr>
        <p:spPr>
          <a:xfrm>
            <a:off x="179512" y="350701"/>
            <a:ext cx="8640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Letnina v Karpatech</a:t>
            </a:r>
            <a:endParaRPr lang="cs-CZ" sz="3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12" name="Obrázek 20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1" y="350701"/>
            <a:ext cx="4218223" cy="6337998"/>
          </a:xfrm>
          <a:prstGeom prst="rect">
            <a:avLst/>
          </a:prstGeom>
        </p:spPr>
      </p:pic>
      <p:pic>
        <p:nvPicPr>
          <p:cNvPr id="14" name="Obrázek 13"/>
          <p:cNvPicPr/>
          <p:nvPr/>
        </p:nvPicPr>
        <p:blipFill rotWithShape="1">
          <a:blip r:embed="rId5"/>
          <a:srcRect l="9008" t="59610" r="63952" b="396"/>
          <a:stretch/>
        </p:blipFill>
        <p:spPr bwMode="auto">
          <a:xfrm>
            <a:off x="4373168" y="3905794"/>
            <a:ext cx="3673552" cy="2897311"/>
          </a:xfrm>
          <a:prstGeom prst="rect">
            <a:avLst/>
          </a:prstGeom>
          <a:ln w="53975">
            <a:solidFill>
              <a:srgbClr val="FF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984797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-36513" y="44450"/>
            <a:ext cx="4830763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32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Saproxylické organizmy</a:t>
            </a: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4200" y="765175"/>
            <a:ext cx="4749800" cy="51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 descr="rosal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5013325"/>
            <a:ext cx="539750" cy="40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9" name="Rectangle 5"/>
          <p:cNvSpPr>
            <a:spLocks noChangeArrowheads="1"/>
          </p:cNvSpPr>
          <p:nvPr/>
        </p:nvSpPr>
        <p:spPr bwMode="auto">
          <a:xfrm>
            <a:off x="323850" y="981075"/>
            <a:ext cx="2422525" cy="1004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2400" b="1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LEGISLATIVNÍ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2400" b="1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OCHRANA</a:t>
            </a:r>
          </a:p>
        </p:txBody>
      </p:sp>
      <p:sp>
        <p:nvSpPr>
          <p:cNvPr id="11270" name="Rectangle 6"/>
          <p:cNvSpPr>
            <a:spLocks noChangeArrowheads="1"/>
          </p:cNvSpPr>
          <p:nvPr/>
        </p:nvSpPr>
        <p:spPr bwMode="auto">
          <a:xfrm>
            <a:off x="323850" y="6092825"/>
            <a:ext cx="8235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2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Z mnoha tisíc zákon chrání hlavně obratlovce a pár brouků…</a:t>
            </a:r>
          </a:p>
        </p:txBody>
      </p:sp>
      <p:sp>
        <p:nvSpPr>
          <p:cNvPr id="11271" name="Rectangle 7"/>
          <p:cNvSpPr>
            <a:spLocks noChangeArrowheads="1"/>
          </p:cNvSpPr>
          <p:nvPr/>
        </p:nvSpPr>
        <p:spPr bwMode="auto">
          <a:xfrm>
            <a:off x="5721350" y="1700213"/>
            <a:ext cx="15875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2400" b="1" i="0" u="none" strike="noStrike" kern="1200" cap="none" spc="0" normalizeH="0" baseline="0" noProof="0" smtClean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Obratlovci</a:t>
            </a:r>
          </a:p>
        </p:txBody>
      </p:sp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611188" y="5013325"/>
            <a:ext cx="1962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2400" b="1" i="0" u="none" strike="noStrike" kern="1200" cap="none" spc="0" normalizeH="0" baseline="0" noProof="0" smtClean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Vše ostatní=</a:t>
            </a:r>
            <a:r>
              <a:rPr kumimoji="0" lang="en-US" altLang="cs-CZ" sz="2400" b="1" i="0" u="none" strike="noStrike" kern="1200" cap="none" spc="0" normalizeH="0" baseline="0" noProof="0" smtClean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&gt;</a:t>
            </a:r>
            <a:endParaRPr kumimoji="0" lang="cs-CZ" altLang="cs-CZ" sz="2400" b="1" i="0" u="none" strike="noStrike" kern="1200" cap="none" spc="0" normalizeH="0" baseline="0" noProof="0" smtClean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6590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8760"/>
            <a:ext cx="4373168" cy="3735504"/>
          </a:xfrm>
          <a:prstGeom prst="rect">
            <a:avLst/>
          </a:prstGeom>
        </p:spPr>
      </p:pic>
      <p:pic>
        <p:nvPicPr>
          <p:cNvPr id="3" name="Obrázek 2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14"/>
          <a:stretch/>
        </p:blipFill>
        <p:spPr>
          <a:xfrm>
            <a:off x="3894365" y="1268760"/>
            <a:ext cx="4439738" cy="371956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D1335CE-C48F-4C1C-8067-BA1E70A35F2D}"/>
              </a:ext>
            </a:extLst>
          </p:cNvPr>
          <p:cNvSpPr/>
          <p:nvPr/>
        </p:nvSpPr>
        <p:spPr>
          <a:xfrm>
            <a:off x="0" y="0"/>
            <a:ext cx="9144000" cy="126876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3200" b="1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7" name="Rectangle 16">
            <a:extLst>
              <a:ext uri="{FF2B5EF4-FFF2-40B4-BE49-F238E27FC236}">
                <a16:creationId xmlns:a16="http://schemas.microsoft.com/office/drawing/2014/main" id="{F8ADCC98-F51F-4DAF-9CFA-20AF4A3934BF}"/>
              </a:ext>
            </a:extLst>
          </p:cNvPr>
          <p:cNvSpPr/>
          <p:nvPr/>
        </p:nvSpPr>
        <p:spPr>
          <a:xfrm>
            <a:off x="1638300" y="5705666"/>
            <a:ext cx="61341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Dnes								       50. léta</a:t>
            </a:r>
          </a:p>
          <a:p>
            <a:r>
              <a:rPr lang="cs-C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Brumov – Bylnice (Bíl</a:t>
            </a:r>
            <a:r>
              <a:rPr lang="cs-C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é Karpaty)</a:t>
            </a:r>
            <a:endParaRPr lang="cs-CZ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179512" y="2742232"/>
            <a:ext cx="1009650" cy="93345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9" name="TextovéPole 8"/>
          <p:cNvSpPr txBox="1"/>
          <p:nvPr/>
        </p:nvSpPr>
        <p:spPr>
          <a:xfrm>
            <a:off x="4351462" y="2742232"/>
            <a:ext cx="1009650" cy="93345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10" name="Obrázek 9"/>
          <p:cNvPicPr/>
          <p:nvPr/>
        </p:nvPicPr>
        <p:blipFill rotWithShape="1">
          <a:blip r:embed="rId4"/>
          <a:srcRect l="9008" t="59610" r="63952" b="396"/>
          <a:stretch/>
        </p:blipFill>
        <p:spPr bwMode="auto">
          <a:xfrm>
            <a:off x="5439335" y="1347733"/>
            <a:ext cx="2920842" cy="253922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TextBox 4">
            <a:extLst>
              <a:ext uri="{FF2B5EF4-FFF2-40B4-BE49-F238E27FC236}">
                <a16:creationId xmlns:a16="http://schemas.microsoft.com/office/drawing/2014/main" id="{1ADF5271-4022-4A1A-AA38-3B923AA6934F}"/>
              </a:ext>
            </a:extLst>
          </p:cNvPr>
          <p:cNvSpPr txBox="1"/>
          <p:nvPr/>
        </p:nvSpPr>
        <p:spPr>
          <a:xfrm>
            <a:off x="179512" y="350701"/>
            <a:ext cx="8640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Letnina v Karpatech</a:t>
            </a:r>
            <a:endParaRPr lang="cs-CZ" sz="3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12" name="Obrázek 20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1" y="350701"/>
            <a:ext cx="4218223" cy="6337998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1612" y="422571"/>
            <a:ext cx="4205701" cy="6183331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5925867" y="598774"/>
            <a:ext cx="251253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Nedašova Lhota, 2021, Foto: M. Plátek,  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en-GB" dirty="0"/>
          </a:p>
        </p:txBody>
      </p:sp>
      <p:sp>
        <p:nvSpPr>
          <p:cNvPr id="6" name="Obdélník 5"/>
          <p:cNvSpPr/>
          <p:nvPr/>
        </p:nvSpPr>
        <p:spPr>
          <a:xfrm>
            <a:off x="-22612" y="447078"/>
            <a:ext cx="210397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Nedašov, 1940-45</a:t>
            </a:r>
          </a:p>
          <a:p>
            <a:r>
              <a:rPr 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Foto: L. Baran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55831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8760"/>
            <a:ext cx="4373168" cy="3735504"/>
          </a:xfrm>
          <a:prstGeom prst="rect">
            <a:avLst/>
          </a:prstGeom>
        </p:spPr>
      </p:pic>
      <p:pic>
        <p:nvPicPr>
          <p:cNvPr id="3" name="Obrázek 2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14"/>
          <a:stretch/>
        </p:blipFill>
        <p:spPr>
          <a:xfrm>
            <a:off x="3894365" y="1268760"/>
            <a:ext cx="4439738" cy="371956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D1335CE-C48F-4C1C-8067-BA1E70A35F2D}"/>
              </a:ext>
            </a:extLst>
          </p:cNvPr>
          <p:cNvSpPr/>
          <p:nvPr/>
        </p:nvSpPr>
        <p:spPr>
          <a:xfrm>
            <a:off x="0" y="0"/>
            <a:ext cx="9144000" cy="126876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3200" b="1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7" name="Rectangle 16">
            <a:extLst>
              <a:ext uri="{FF2B5EF4-FFF2-40B4-BE49-F238E27FC236}">
                <a16:creationId xmlns:a16="http://schemas.microsoft.com/office/drawing/2014/main" id="{F8ADCC98-F51F-4DAF-9CFA-20AF4A3934BF}"/>
              </a:ext>
            </a:extLst>
          </p:cNvPr>
          <p:cNvSpPr/>
          <p:nvPr/>
        </p:nvSpPr>
        <p:spPr>
          <a:xfrm>
            <a:off x="1638300" y="5705666"/>
            <a:ext cx="61341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Dnes								       50. léta</a:t>
            </a:r>
          </a:p>
          <a:p>
            <a:r>
              <a:rPr lang="cs-C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Brumov – Bylnice (Bíl</a:t>
            </a:r>
            <a:r>
              <a:rPr lang="cs-C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é Karpaty)</a:t>
            </a:r>
            <a:endParaRPr lang="cs-CZ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179512" y="2742232"/>
            <a:ext cx="1009650" cy="93345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9" name="TextovéPole 8"/>
          <p:cNvSpPr txBox="1"/>
          <p:nvPr/>
        </p:nvSpPr>
        <p:spPr>
          <a:xfrm>
            <a:off x="4351462" y="2742232"/>
            <a:ext cx="1009650" cy="93345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10" name="Obrázek 9"/>
          <p:cNvPicPr/>
          <p:nvPr/>
        </p:nvPicPr>
        <p:blipFill rotWithShape="1">
          <a:blip r:embed="rId4"/>
          <a:srcRect l="9008" t="59610" r="63952" b="396"/>
          <a:stretch/>
        </p:blipFill>
        <p:spPr bwMode="auto">
          <a:xfrm>
            <a:off x="5439335" y="1347733"/>
            <a:ext cx="2920842" cy="253922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TextBox 4">
            <a:extLst>
              <a:ext uri="{FF2B5EF4-FFF2-40B4-BE49-F238E27FC236}">
                <a16:creationId xmlns:a16="http://schemas.microsoft.com/office/drawing/2014/main" id="{1ADF5271-4022-4A1A-AA38-3B923AA6934F}"/>
              </a:ext>
            </a:extLst>
          </p:cNvPr>
          <p:cNvSpPr txBox="1"/>
          <p:nvPr/>
        </p:nvSpPr>
        <p:spPr>
          <a:xfrm>
            <a:off x="179512" y="350701"/>
            <a:ext cx="8640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Letnina v Karpatech</a:t>
            </a:r>
            <a:endParaRPr lang="cs-CZ" sz="3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60142" y="2489070"/>
            <a:ext cx="5217651" cy="3478434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7367" y="1619461"/>
            <a:ext cx="3522078" cy="5217651"/>
          </a:xfrm>
          <a:prstGeom prst="rect">
            <a:avLst/>
          </a:prstGeom>
        </p:spPr>
      </p:pic>
      <p:pic>
        <p:nvPicPr>
          <p:cNvPr id="14" name="Picture 6" descr="Le4769 kopi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14" y="-17590"/>
            <a:ext cx="2544913" cy="1781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438732" y="-30653"/>
            <a:ext cx="2705267" cy="1903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6544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4" y="883757"/>
            <a:ext cx="3341989" cy="5974243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58908" y="737243"/>
            <a:ext cx="5502110" cy="3668073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2063931" cy="1455257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9305" y="5078522"/>
            <a:ext cx="2862039" cy="1766415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11222" y="5078522"/>
            <a:ext cx="2332778" cy="1766415"/>
          </a:xfrm>
          <a:prstGeom prst="rect">
            <a:avLst/>
          </a:prstGeom>
        </p:spPr>
      </p:pic>
      <p:pic>
        <p:nvPicPr>
          <p:cNvPr id="19" name="Obrázek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243" y="-27376"/>
            <a:ext cx="2223950" cy="1482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651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62" name="Picture 18" descr="TYWKIWDBI (&amp;quot;Tai-Wiki-Widbee&amp;quot;): &amp;quot;Veteranization&amp;quot; of trees explain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532" y="2237402"/>
            <a:ext cx="8326029" cy="4683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Tree veteranisation, pollarding and girdling vs tree conservati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967316" cy="2975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6" descr="Veteranisation of oak – managing trees to speed up habitat producti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3" name="AutoShape 8" descr="Veteranisation of oak – managing trees to speed up habitat production"/>
          <p:cNvSpPr>
            <a:spLocks noChangeAspect="1" noChangeArrowheads="1"/>
          </p:cNvSpPr>
          <p:nvPr/>
        </p:nvSpPr>
        <p:spPr bwMode="auto">
          <a:xfrm>
            <a:off x="-3882134" y="2108016"/>
            <a:ext cx="129386" cy="129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10" descr="veteranisation - Twitter Search / Twitter"/>
          <p:cNvSpPr>
            <a:spLocks noChangeAspect="1" noChangeArrowheads="1"/>
          </p:cNvSpPr>
          <p:nvPr/>
        </p:nvSpPr>
        <p:spPr bwMode="auto">
          <a:xfrm>
            <a:off x="-3729734" y="2260416"/>
            <a:ext cx="129386" cy="129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6156" name="Picture 12" descr="veteranisation - Twitter Search / Twitte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4264" y="2863317"/>
            <a:ext cx="3105252" cy="4140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 descr="Hashtag #veteranisation auf Twitt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3658" y="2867346"/>
            <a:ext cx="3102230" cy="4136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0" name="Picture 16" descr="Veteranisation of Young Trees | Ancient Tree Foru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7316" y="-378118"/>
            <a:ext cx="5176684" cy="3226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4707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Pin on Mammal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982065" cy="3109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25 Elephant Eating Bark From Tree Stock Photos, Pictures &amp;amp; Royalty-Free  Images - iStoc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95600"/>
            <a:ext cx="5132439" cy="3991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Brunch From A Branch – Photographer Captures Elephant&amp;#39;s Foraging Technique  - Storytrend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2438" y="-10729"/>
            <a:ext cx="4567973" cy="6868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4950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Pin on Mammal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982065" cy="3109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25 Elephant Eating Bark From Tree Stock Photos, Pictures &amp;amp; Royalty-Free  Images - iStoc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95600"/>
            <a:ext cx="5132439" cy="3991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Brunch From A Branch – Photographer Captures Elephant&amp;#39;s Foraging Technique  - Storytrend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2438" y="-10729"/>
            <a:ext cx="4567973" cy="6868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1141462" y="2476500"/>
            <a:ext cx="748665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0" b="1" dirty="0" smtClean="0"/>
              <a:t>Děkuji za pozornost!</a:t>
            </a:r>
            <a:endParaRPr lang="cs-CZ" sz="12000" b="1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1211" y="0"/>
            <a:ext cx="2240765" cy="2938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133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5516563"/>
            <a:ext cx="142875" cy="13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-36513" y="44450"/>
            <a:ext cx="4830763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32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Saproxylické organizmy</a:t>
            </a:r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5589588"/>
            <a:ext cx="142875" cy="12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5084763"/>
            <a:ext cx="466725" cy="350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4200" y="765175"/>
            <a:ext cx="4749800" cy="51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5" name="Picture 7" descr="rosali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5013325"/>
            <a:ext cx="539750" cy="40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6" name="Rectangle 8"/>
          <p:cNvSpPr>
            <a:spLocks noChangeArrowheads="1"/>
          </p:cNvSpPr>
          <p:nvPr/>
        </p:nvSpPr>
        <p:spPr bwMode="auto">
          <a:xfrm>
            <a:off x="323850" y="981075"/>
            <a:ext cx="2422525" cy="1004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2400" b="1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LEGISLATIVNÍ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2400" b="1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OCHRANA</a:t>
            </a:r>
          </a:p>
        </p:txBody>
      </p:sp>
      <p:sp>
        <p:nvSpPr>
          <p:cNvPr id="12297" name="Rectangle 9"/>
          <p:cNvSpPr>
            <a:spLocks noChangeArrowheads="1"/>
          </p:cNvSpPr>
          <p:nvPr/>
        </p:nvSpPr>
        <p:spPr bwMode="auto">
          <a:xfrm>
            <a:off x="323850" y="6092825"/>
            <a:ext cx="8235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2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Z mnoha tisíc zákon chrání hlavně obratlovce a pár brouků…</a:t>
            </a:r>
          </a:p>
        </p:txBody>
      </p:sp>
      <p:sp>
        <p:nvSpPr>
          <p:cNvPr id="12298" name="Rectangle 10"/>
          <p:cNvSpPr>
            <a:spLocks noChangeArrowheads="1"/>
          </p:cNvSpPr>
          <p:nvPr/>
        </p:nvSpPr>
        <p:spPr bwMode="auto">
          <a:xfrm>
            <a:off x="5721350" y="1700213"/>
            <a:ext cx="15875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2400" b="1" i="0" u="none" strike="noStrike" kern="1200" cap="none" spc="0" normalizeH="0" baseline="0" noProof="0" smtClean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Obratlovci</a:t>
            </a:r>
          </a:p>
        </p:txBody>
      </p:sp>
      <p:sp>
        <p:nvSpPr>
          <p:cNvPr id="12299" name="Rectangle 11"/>
          <p:cNvSpPr>
            <a:spLocks noChangeArrowheads="1"/>
          </p:cNvSpPr>
          <p:nvPr/>
        </p:nvSpPr>
        <p:spPr bwMode="auto">
          <a:xfrm>
            <a:off x="611188" y="5013325"/>
            <a:ext cx="1962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2400" b="1" i="0" u="none" strike="noStrike" kern="1200" cap="none" spc="0" normalizeH="0" baseline="0" noProof="0" smtClean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Vše ostatní=</a:t>
            </a:r>
            <a:r>
              <a:rPr kumimoji="0" lang="en-US" altLang="cs-CZ" sz="2400" b="1" i="0" u="none" strike="noStrike" kern="1200" cap="none" spc="0" normalizeH="0" baseline="0" noProof="0" smtClean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&gt;</a:t>
            </a:r>
            <a:endParaRPr kumimoji="0" lang="cs-CZ" altLang="cs-CZ" sz="2400" b="1" i="0" u="none" strike="noStrike" kern="1200" cap="none" spc="0" normalizeH="0" baseline="0" noProof="0" smtClean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2300" name="Rectangle 12"/>
          <p:cNvSpPr>
            <a:spLocks noChangeArrowheads="1"/>
          </p:cNvSpPr>
          <p:nvPr/>
        </p:nvSpPr>
        <p:spPr bwMode="auto">
          <a:xfrm>
            <a:off x="323850" y="2133600"/>
            <a:ext cx="3232150" cy="3195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24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Spíše nastavit obecně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24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přátelský management,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24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než řešit jednotlivosti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24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dle zákona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2400" b="1" i="0" u="none" strike="noStrike" kern="1200" cap="none" spc="0" normalizeH="0" baseline="0" noProof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24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71165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ChangeArrowheads="1"/>
          </p:cNvSpPr>
          <p:nvPr/>
        </p:nvSpPr>
        <p:spPr bwMode="auto">
          <a:xfrm>
            <a:off x="-36513" y="44450"/>
            <a:ext cx="3429001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cs-CZ" sz="32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Co pot</a:t>
            </a:r>
            <a:r>
              <a:rPr kumimoji="0" lang="cs-CZ" altLang="cs-CZ" sz="32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ře</a:t>
            </a:r>
            <a:r>
              <a:rPr kumimoji="0" lang="en-US" altLang="cs-CZ" sz="32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buj</a:t>
            </a:r>
            <a:r>
              <a:rPr kumimoji="0" lang="cs-CZ" altLang="cs-CZ" sz="32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í ???</a:t>
            </a:r>
          </a:p>
        </p:txBody>
      </p:sp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971550" y="838200"/>
            <a:ext cx="990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18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- Dutiny</a:t>
            </a:r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150"/>
            <a:ext cx="97155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313"/>
            <a:ext cx="971550" cy="64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42" name="Rectangle 6"/>
          <p:cNvSpPr>
            <a:spLocks noChangeArrowheads="1"/>
          </p:cNvSpPr>
          <p:nvPr/>
        </p:nvSpPr>
        <p:spPr bwMode="auto">
          <a:xfrm>
            <a:off x="1042988" y="1270000"/>
            <a:ext cx="3206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18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Mrtvé dřevo velkých průměrů </a:t>
            </a:r>
          </a:p>
        </p:txBody>
      </p:sp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33600"/>
            <a:ext cx="957263" cy="71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44" name="Rectangle 8"/>
          <p:cNvSpPr>
            <a:spLocks noChangeArrowheads="1"/>
          </p:cNvSpPr>
          <p:nvPr/>
        </p:nvSpPr>
        <p:spPr bwMode="auto">
          <a:xfrm>
            <a:off x="1042988" y="1630363"/>
            <a:ext cx="3168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18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Mrtvé dřevo malých průměrů </a:t>
            </a:r>
          </a:p>
        </p:txBody>
      </p:sp>
      <p:pic>
        <p:nvPicPr>
          <p:cNvPr id="14345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81300"/>
            <a:ext cx="971550" cy="727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46" name="Rectangle 10"/>
          <p:cNvSpPr>
            <a:spLocks noChangeArrowheads="1"/>
          </p:cNvSpPr>
          <p:nvPr/>
        </p:nvSpPr>
        <p:spPr bwMode="auto">
          <a:xfrm>
            <a:off x="1042988" y="2062163"/>
            <a:ext cx="920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18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Kořeny</a:t>
            </a:r>
          </a:p>
        </p:txBody>
      </p:sp>
      <p:pic>
        <p:nvPicPr>
          <p:cNvPr id="14347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0438"/>
            <a:ext cx="971550" cy="728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48" name="Rectangle 12"/>
          <p:cNvSpPr>
            <a:spLocks noChangeArrowheads="1"/>
          </p:cNvSpPr>
          <p:nvPr/>
        </p:nvSpPr>
        <p:spPr bwMode="auto">
          <a:xfrm>
            <a:off x="1042988" y="2493963"/>
            <a:ext cx="1847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18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Dřevo s houbami</a:t>
            </a:r>
          </a:p>
        </p:txBody>
      </p:sp>
      <p:sp>
        <p:nvSpPr>
          <p:cNvPr id="14349" name="Rectangle 13"/>
          <p:cNvSpPr>
            <a:spLocks noChangeArrowheads="1"/>
          </p:cNvSpPr>
          <p:nvPr/>
        </p:nvSpPr>
        <p:spPr bwMode="auto">
          <a:xfrm>
            <a:off x="1042988" y="2781300"/>
            <a:ext cx="2038350" cy="2017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18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vlhké x suché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18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čerstvé x staré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18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ležící x stojící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18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na slunci x ve stínu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18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…atd. atd</a:t>
            </a:r>
          </a:p>
        </p:txBody>
      </p:sp>
      <p:pic>
        <p:nvPicPr>
          <p:cNvPr id="14350" name="Picture 1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765175"/>
            <a:ext cx="6335712" cy="5399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51" name="Rectangle 15"/>
          <p:cNvSpPr>
            <a:spLocks noChangeArrowheads="1"/>
          </p:cNvSpPr>
          <p:nvPr/>
        </p:nvSpPr>
        <p:spPr bwMode="auto">
          <a:xfrm>
            <a:off x="4391025" y="6400800"/>
            <a:ext cx="2413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2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STARÝ STROM</a:t>
            </a:r>
          </a:p>
        </p:txBody>
      </p:sp>
    </p:spTree>
    <p:extLst>
      <p:ext uri="{BB962C8B-B14F-4D97-AF65-F5344CB8AC3E}">
        <p14:creationId xmlns:p14="http://schemas.microsoft.com/office/powerpoint/2010/main" val="2215142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3"/>
          <p:cNvSpPr>
            <a:spLocks noChangeArrowheads="1"/>
          </p:cNvSpPr>
          <p:nvPr/>
        </p:nvSpPr>
        <p:spPr bwMode="auto">
          <a:xfrm>
            <a:off x="-36513" y="44450"/>
            <a:ext cx="4830763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32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Saproxylické organizmy</a:t>
            </a:r>
          </a:p>
        </p:txBody>
      </p:sp>
      <p:pic>
        <p:nvPicPr>
          <p:cNvPr id="819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150"/>
            <a:ext cx="1187450" cy="1030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196" name="Rectangle 5"/>
          <p:cNvSpPr>
            <a:spLocks noChangeArrowheads="1"/>
          </p:cNvSpPr>
          <p:nvPr/>
        </p:nvSpPr>
        <p:spPr bwMode="auto">
          <a:xfrm>
            <a:off x="2590800" y="457200"/>
            <a:ext cx="5467350" cy="6557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1800" b="1" i="0" u="none" strike="noStrike" kern="1200" cap="none" spc="0" normalizeH="0" baseline="0" noProof="0" smtClean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Dřeviny – bohatství druhů tesaříků podle rodu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1" i="0" u="none" strike="noStrike" kern="1200" cap="none" spc="0" normalizeH="0" baseline="0" noProof="0" smtClean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1" i="0" u="none" strike="noStrike" kern="1200" cap="none" spc="0" normalizeH="0" baseline="0" noProof="0" smtClean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1" i="0" u="none" strike="noStrike" kern="1200" cap="none" spc="0" normalizeH="0" baseline="0" noProof="0" smtClean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1" i="0" u="none" strike="noStrike" kern="1200" cap="none" spc="0" normalizeH="0" baseline="0" noProof="0" smtClean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1" i="0" u="none" strike="noStrike" kern="1200" cap="none" spc="0" normalizeH="0" baseline="0" noProof="0" smtClean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1" i="0" u="none" strike="noStrike" kern="1200" cap="none" spc="0" normalizeH="0" baseline="0" noProof="0" smtClean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1" i="0" u="none" strike="noStrike" kern="1200" cap="none" spc="0" normalizeH="0" baseline="0" noProof="0" smtClean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1" i="0" u="none" strike="noStrike" kern="1200" cap="none" spc="0" normalizeH="0" baseline="0" noProof="0" smtClean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1" i="0" u="none" strike="noStrike" kern="1200" cap="none" spc="0" normalizeH="0" baseline="0" noProof="0" smtClean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1" i="0" u="none" strike="noStrike" kern="1200" cap="none" spc="0" normalizeH="0" baseline="0" noProof="0" smtClean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1" i="0" u="none" strike="noStrike" kern="1200" cap="none" spc="0" normalizeH="0" baseline="0" noProof="0" smtClean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1" i="0" u="none" strike="noStrike" kern="1200" cap="none" spc="0" normalizeH="0" baseline="0" noProof="0" smtClean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1" i="0" u="none" strike="noStrike" kern="1200" cap="none" spc="0" normalizeH="0" baseline="0" noProof="0" smtClean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1800" b="1" i="0" u="none" strike="noStrike" kern="1200" cap="none" spc="0" normalizeH="0" baseline="0" noProof="0" smtClean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Ostatní skupiny hrají podle velmi podobných pravidel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1" i="0" u="none" strike="noStrike" kern="1200" cap="none" spc="0" normalizeH="0" baseline="0" noProof="0" smtClean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819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0213"/>
            <a:ext cx="1187450" cy="890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65400"/>
            <a:ext cx="1189038" cy="129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9" name="Picture 9" descr="rosali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60800"/>
            <a:ext cx="1187450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4400"/>
            <a:ext cx="1187450" cy="814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1" name="Picture 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16563"/>
            <a:ext cx="1187450" cy="1081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2" name="Picture 23" descr="TesariciStromy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814388"/>
            <a:ext cx="6291263" cy="545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2415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ook page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9358" y="2517777"/>
            <a:ext cx="3042556" cy="4267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ook page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1914" y="2499360"/>
            <a:ext cx="2902086" cy="4343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0"/>
            <a:ext cx="9144000" cy="249936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3200" b="1" dirty="0"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4348" y="490041"/>
            <a:ext cx="86409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54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80. léta </a:t>
            </a:r>
            <a:endParaRPr lang="cs-CZ" sz="54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ctr"/>
            <a:r>
              <a:rPr lang="cs-CZ" sz="54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Bezlesí potřebuje péči</a:t>
            </a:r>
          </a:p>
        </p:txBody>
      </p:sp>
    </p:spTree>
    <p:extLst>
      <p:ext uri="{BB962C8B-B14F-4D97-AF65-F5344CB8AC3E}">
        <p14:creationId xmlns:p14="http://schemas.microsoft.com/office/powerpoint/2010/main" val="3944026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ook page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9358" y="2517777"/>
            <a:ext cx="3042556" cy="4267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ook page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1914" y="2499360"/>
            <a:ext cx="2902086" cy="4343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0"/>
            <a:ext cx="9144000" cy="249936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3200" b="1" dirty="0"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4348" y="490041"/>
            <a:ext cx="86409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54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80. léta </a:t>
            </a:r>
            <a:endParaRPr lang="cs-CZ" sz="54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ctr"/>
            <a:r>
              <a:rPr lang="cs-CZ" sz="54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Bezlesí potřebuje péči</a:t>
            </a:r>
          </a:p>
        </p:txBody>
      </p:sp>
      <p:pic>
        <p:nvPicPr>
          <p:cNvPr id="6" name="Picture 2" descr="Skalní step pod silnicí do Dukovan po odstranění části borového porostu (foto Luděk Čech)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934" y="1486379"/>
            <a:ext cx="7061405" cy="529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9355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Obec Radějov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540" y="2338252"/>
            <a:ext cx="9233540" cy="4519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0"/>
            <a:ext cx="9144000" cy="249936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3200" b="1" dirty="0"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4348" y="490041"/>
            <a:ext cx="86409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54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80. léta </a:t>
            </a:r>
            <a:endParaRPr lang="cs-CZ" sz="54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ctr"/>
            <a:r>
              <a:rPr lang="cs-CZ" sz="54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Bezlesí potřebuje péči</a:t>
            </a:r>
          </a:p>
        </p:txBody>
      </p:sp>
    </p:spTree>
    <p:extLst>
      <p:ext uri="{BB962C8B-B14F-4D97-AF65-F5344CB8AC3E}">
        <p14:creationId xmlns:p14="http://schemas.microsoft.com/office/powerpoint/2010/main" val="336885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1735</TotalTime>
  <Words>684</Words>
  <Application>Microsoft Office PowerPoint</Application>
  <PresentationFormat>Předvádění na obrazovce (4:3)</PresentationFormat>
  <Paragraphs>151</Paragraphs>
  <Slides>35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35</vt:i4>
      </vt:variant>
    </vt:vector>
  </HeadingPairs>
  <TitlesOfParts>
    <vt:vector size="42" baseType="lpstr">
      <vt:lpstr>Arial</vt:lpstr>
      <vt:lpstr>Calibri</vt:lpstr>
      <vt:lpstr>Calibri Light</vt:lpstr>
      <vt:lpstr>Times New Roman</vt:lpstr>
      <vt:lpstr>Wingdings</vt:lpstr>
      <vt:lpstr>Office Theme</vt:lpstr>
      <vt:lpstr>Default Design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sebek</dc:creator>
  <cp:lastModifiedBy>Uživatel systému Windows</cp:lastModifiedBy>
  <cp:revision>39</cp:revision>
  <dcterms:created xsi:type="dcterms:W3CDTF">2021-10-18T14:22:44Z</dcterms:created>
  <dcterms:modified xsi:type="dcterms:W3CDTF">2021-11-03T23:15:32Z</dcterms:modified>
</cp:coreProperties>
</file>